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0"/>
  </p:notesMasterIdLst>
  <p:handoutMasterIdLst>
    <p:handoutMasterId r:id="rId81"/>
  </p:handoutMasterIdLst>
  <p:sldIdLst>
    <p:sldId id="471" r:id="rId2"/>
    <p:sldId id="594" r:id="rId3"/>
    <p:sldId id="595" r:id="rId4"/>
    <p:sldId id="596" r:id="rId5"/>
    <p:sldId id="607" r:id="rId6"/>
    <p:sldId id="589" r:id="rId7"/>
    <p:sldId id="590" r:id="rId8"/>
    <p:sldId id="609" r:id="rId9"/>
    <p:sldId id="615" r:id="rId10"/>
    <p:sldId id="616" r:id="rId11"/>
    <p:sldId id="617" r:id="rId12"/>
    <p:sldId id="608" r:id="rId13"/>
    <p:sldId id="614" r:id="rId14"/>
    <p:sldId id="591" r:id="rId15"/>
    <p:sldId id="592" r:id="rId16"/>
    <p:sldId id="593" r:id="rId17"/>
    <p:sldId id="547" r:id="rId18"/>
    <p:sldId id="588" r:id="rId19"/>
    <p:sldId id="648" r:id="rId20"/>
    <p:sldId id="624" r:id="rId21"/>
    <p:sldId id="621" r:id="rId22"/>
    <p:sldId id="587" r:id="rId23"/>
    <p:sldId id="627" r:id="rId24"/>
    <p:sldId id="638" r:id="rId25"/>
    <p:sldId id="639" r:id="rId26"/>
    <p:sldId id="632" r:id="rId27"/>
    <p:sldId id="391" r:id="rId28"/>
    <p:sldId id="274" r:id="rId29"/>
    <p:sldId id="396" r:id="rId30"/>
    <p:sldId id="398" r:id="rId31"/>
    <p:sldId id="399" r:id="rId32"/>
    <p:sldId id="653" r:id="rId33"/>
    <p:sldId id="392" r:id="rId34"/>
    <p:sldId id="394" r:id="rId35"/>
    <p:sldId id="393" r:id="rId36"/>
    <p:sldId id="395" r:id="rId37"/>
    <p:sldId id="603" r:id="rId38"/>
    <p:sldId id="649" r:id="rId39"/>
    <p:sldId id="650" r:id="rId40"/>
    <p:sldId id="651" r:id="rId41"/>
    <p:sldId id="610" r:id="rId42"/>
    <p:sldId id="613" r:id="rId43"/>
    <p:sldId id="626" r:id="rId44"/>
    <p:sldId id="263" r:id="rId45"/>
    <p:sldId id="655" r:id="rId46"/>
    <p:sldId id="657" r:id="rId47"/>
    <p:sldId id="654" r:id="rId48"/>
    <p:sldId id="641" r:id="rId49"/>
    <p:sldId id="643" r:id="rId50"/>
    <p:sldId id="644" r:id="rId51"/>
    <p:sldId id="645" r:id="rId52"/>
    <p:sldId id="620" r:id="rId53"/>
    <p:sldId id="646" r:id="rId54"/>
    <p:sldId id="656" r:id="rId55"/>
    <p:sldId id="658" r:id="rId56"/>
    <p:sldId id="659" r:id="rId57"/>
    <p:sldId id="660" r:id="rId58"/>
    <p:sldId id="661" r:id="rId59"/>
    <p:sldId id="662" r:id="rId60"/>
    <p:sldId id="663" r:id="rId61"/>
    <p:sldId id="664" r:id="rId62"/>
    <p:sldId id="665" r:id="rId63"/>
    <p:sldId id="666" r:id="rId64"/>
    <p:sldId id="630" r:id="rId65"/>
    <p:sldId id="633" r:id="rId66"/>
    <p:sldId id="629" r:id="rId67"/>
    <p:sldId id="262" r:id="rId68"/>
    <p:sldId id="291" r:id="rId69"/>
    <p:sldId id="623" r:id="rId70"/>
    <p:sldId id="640" r:id="rId71"/>
    <p:sldId id="273" r:id="rId72"/>
    <p:sldId id="631" r:id="rId73"/>
    <p:sldId id="652" r:id="rId74"/>
    <p:sldId id="321" r:id="rId75"/>
    <p:sldId id="647" r:id="rId76"/>
    <p:sldId id="333" r:id="rId77"/>
    <p:sldId id="334" r:id="rId78"/>
    <p:sldId id="637" r:id="rId79"/>
  </p:sldIdLst>
  <p:sldSz cx="12192000" cy="68580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2346"/>
    <a:srgbClr val="000066"/>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4660"/>
  </p:normalViewPr>
  <p:slideViewPr>
    <p:cSldViewPr snapToGrid="0">
      <p:cViewPr varScale="1">
        <p:scale>
          <a:sx n="77" d="100"/>
          <a:sy n="77" d="100"/>
        </p:scale>
        <p:origin x="12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439F7-7884-4D79-B91F-AD3BBAC6AF52}" type="doc">
      <dgm:prSet loTypeId="urn:microsoft.com/office/officeart/2005/8/layout/hProcess9" loCatId="process" qsTypeId="urn:microsoft.com/office/officeart/2005/8/quickstyle/simple1" qsCatId="simple" csTypeId="urn:microsoft.com/office/officeart/2005/8/colors/accent1_2" csCatId="accent1" phldr="1"/>
      <dgm:spPr/>
    </dgm:pt>
    <dgm:pt modelId="{ABAC7C93-E74C-40C9-9083-DAC56F55B1E0}">
      <dgm:prSet phldrT="[Texto]"/>
      <dgm:spPr/>
      <dgm:t>
        <a:bodyPr/>
        <a:lstStyle/>
        <a:p>
          <a:r>
            <a:rPr lang="es-ES" dirty="0"/>
            <a:t>PND</a:t>
          </a:r>
          <a:endParaRPr lang="es-MX" dirty="0"/>
        </a:p>
      </dgm:t>
    </dgm:pt>
    <dgm:pt modelId="{66FD2B1E-774C-4F24-96B7-1E9856CD1BB3}" type="parTrans" cxnId="{F4E05421-2FBF-4A97-A25B-408FEBC89343}">
      <dgm:prSet/>
      <dgm:spPr/>
      <dgm:t>
        <a:bodyPr/>
        <a:lstStyle/>
        <a:p>
          <a:endParaRPr lang="es-MX"/>
        </a:p>
      </dgm:t>
    </dgm:pt>
    <dgm:pt modelId="{717521E7-08FE-4F08-A714-8310C2A49E71}" type="sibTrans" cxnId="{F4E05421-2FBF-4A97-A25B-408FEBC89343}">
      <dgm:prSet/>
      <dgm:spPr/>
      <dgm:t>
        <a:bodyPr/>
        <a:lstStyle/>
        <a:p>
          <a:endParaRPr lang="es-MX"/>
        </a:p>
      </dgm:t>
    </dgm:pt>
    <dgm:pt modelId="{2D1BF0F6-7A6E-4A5B-B1A7-7B5B6730DB65}">
      <dgm:prSet phldrT="[Texto]"/>
      <dgm:spPr/>
      <dgm:t>
        <a:bodyPr/>
        <a:lstStyle/>
        <a:p>
          <a:r>
            <a:rPr lang="es-ES" dirty="0"/>
            <a:t>Sectorial</a:t>
          </a:r>
          <a:endParaRPr lang="es-MX" dirty="0"/>
        </a:p>
      </dgm:t>
    </dgm:pt>
    <dgm:pt modelId="{16F572DD-240B-4CB3-85DC-66C50162FBB2}" type="parTrans" cxnId="{29771CBA-F715-4AC6-B86F-956EA535A48A}">
      <dgm:prSet/>
      <dgm:spPr/>
      <dgm:t>
        <a:bodyPr/>
        <a:lstStyle/>
        <a:p>
          <a:endParaRPr lang="es-MX"/>
        </a:p>
      </dgm:t>
    </dgm:pt>
    <dgm:pt modelId="{6BBAE91D-DBB5-47AA-B458-5354213B3936}" type="sibTrans" cxnId="{29771CBA-F715-4AC6-B86F-956EA535A48A}">
      <dgm:prSet/>
      <dgm:spPr/>
      <dgm:t>
        <a:bodyPr/>
        <a:lstStyle/>
        <a:p>
          <a:endParaRPr lang="es-MX"/>
        </a:p>
      </dgm:t>
    </dgm:pt>
    <dgm:pt modelId="{2BEABFF1-E4FE-4C87-AA68-CC6F5797CB94}">
      <dgm:prSet phldrT="[Texto]"/>
      <dgm:spPr/>
      <dgm:t>
        <a:bodyPr/>
        <a:lstStyle/>
        <a:p>
          <a:r>
            <a:rPr lang="es-ES" dirty="0"/>
            <a:t>Institucional</a:t>
          </a:r>
          <a:endParaRPr lang="es-MX" dirty="0"/>
        </a:p>
      </dgm:t>
    </dgm:pt>
    <dgm:pt modelId="{F542F879-868E-4DC1-96F5-062DB387E386}" type="parTrans" cxnId="{07581D01-C24D-4BF7-9C55-1043D7862363}">
      <dgm:prSet/>
      <dgm:spPr/>
      <dgm:t>
        <a:bodyPr/>
        <a:lstStyle/>
        <a:p>
          <a:endParaRPr lang="es-MX"/>
        </a:p>
      </dgm:t>
    </dgm:pt>
    <dgm:pt modelId="{238CD81F-A249-452E-A57C-29AB1AE75622}" type="sibTrans" cxnId="{07581D01-C24D-4BF7-9C55-1043D7862363}">
      <dgm:prSet/>
      <dgm:spPr/>
      <dgm:t>
        <a:bodyPr/>
        <a:lstStyle/>
        <a:p>
          <a:endParaRPr lang="es-MX"/>
        </a:p>
      </dgm:t>
    </dgm:pt>
    <dgm:pt modelId="{CE678304-1E5E-4878-8C6E-9FDA501721F1}" type="pres">
      <dgm:prSet presAssocID="{3DE439F7-7884-4D79-B91F-AD3BBAC6AF52}" presName="CompostProcess" presStyleCnt="0">
        <dgm:presLayoutVars>
          <dgm:dir/>
          <dgm:resizeHandles val="exact"/>
        </dgm:presLayoutVars>
      </dgm:prSet>
      <dgm:spPr/>
    </dgm:pt>
    <dgm:pt modelId="{BEE33C61-1E04-4E5E-94F3-DF143B4A900B}" type="pres">
      <dgm:prSet presAssocID="{3DE439F7-7884-4D79-B91F-AD3BBAC6AF52}" presName="arrow" presStyleLbl="bgShp" presStyleIdx="0" presStyleCnt="1"/>
      <dgm:spPr/>
    </dgm:pt>
    <dgm:pt modelId="{99895A8B-8E1D-4125-9BB2-055B78EE0B0A}" type="pres">
      <dgm:prSet presAssocID="{3DE439F7-7884-4D79-B91F-AD3BBAC6AF52}" presName="linearProcess" presStyleCnt="0"/>
      <dgm:spPr/>
    </dgm:pt>
    <dgm:pt modelId="{7B474EAE-596E-44BB-8334-C04D04F92C58}" type="pres">
      <dgm:prSet presAssocID="{ABAC7C93-E74C-40C9-9083-DAC56F55B1E0}" presName="textNode" presStyleLbl="node1" presStyleIdx="0" presStyleCnt="3">
        <dgm:presLayoutVars>
          <dgm:bulletEnabled val="1"/>
        </dgm:presLayoutVars>
      </dgm:prSet>
      <dgm:spPr/>
    </dgm:pt>
    <dgm:pt modelId="{0CFB478D-6C51-4720-90F0-8E2504718E33}" type="pres">
      <dgm:prSet presAssocID="{717521E7-08FE-4F08-A714-8310C2A49E71}" presName="sibTrans" presStyleCnt="0"/>
      <dgm:spPr/>
    </dgm:pt>
    <dgm:pt modelId="{FD9D9B8D-5A72-42BF-81F1-B9B466B8F165}" type="pres">
      <dgm:prSet presAssocID="{2D1BF0F6-7A6E-4A5B-B1A7-7B5B6730DB65}" presName="textNode" presStyleLbl="node1" presStyleIdx="1" presStyleCnt="3">
        <dgm:presLayoutVars>
          <dgm:bulletEnabled val="1"/>
        </dgm:presLayoutVars>
      </dgm:prSet>
      <dgm:spPr/>
    </dgm:pt>
    <dgm:pt modelId="{3D4A72EC-27AC-44D4-B196-1AC65BFBFB18}" type="pres">
      <dgm:prSet presAssocID="{6BBAE91D-DBB5-47AA-B458-5354213B3936}" presName="sibTrans" presStyleCnt="0"/>
      <dgm:spPr/>
    </dgm:pt>
    <dgm:pt modelId="{50249528-F074-4F34-A04B-5C23DBBED680}" type="pres">
      <dgm:prSet presAssocID="{2BEABFF1-E4FE-4C87-AA68-CC6F5797CB94}" presName="textNode" presStyleLbl="node1" presStyleIdx="2" presStyleCnt="3">
        <dgm:presLayoutVars>
          <dgm:bulletEnabled val="1"/>
        </dgm:presLayoutVars>
      </dgm:prSet>
      <dgm:spPr/>
    </dgm:pt>
  </dgm:ptLst>
  <dgm:cxnLst>
    <dgm:cxn modelId="{E99C7800-8F22-40C3-AD05-24527146308D}" type="presOf" srcId="{2D1BF0F6-7A6E-4A5B-B1A7-7B5B6730DB65}" destId="{FD9D9B8D-5A72-42BF-81F1-B9B466B8F165}" srcOrd="0" destOrd="0" presId="urn:microsoft.com/office/officeart/2005/8/layout/hProcess9"/>
    <dgm:cxn modelId="{07581D01-C24D-4BF7-9C55-1043D7862363}" srcId="{3DE439F7-7884-4D79-B91F-AD3BBAC6AF52}" destId="{2BEABFF1-E4FE-4C87-AA68-CC6F5797CB94}" srcOrd="2" destOrd="0" parTransId="{F542F879-868E-4DC1-96F5-062DB387E386}" sibTransId="{238CD81F-A249-452E-A57C-29AB1AE75622}"/>
    <dgm:cxn modelId="{A7730B1E-5C76-47DF-BBBB-36CD05229C09}" type="presOf" srcId="{ABAC7C93-E74C-40C9-9083-DAC56F55B1E0}" destId="{7B474EAE-596E-44BB-8334-C04D04F92C58}" srcOrd="0" destOrd="0" presId="urn:microsoft.com/office/officeart/2005/8/layout/hProcess9"/>
    <dgm:cxn modelId="{F4E05421-2FBF-4A97-A25B-408FEBC89343}" srcId="{3DE439F7-7884-4D79-B91F-AD3BBAC6AF52}" destId="{ABAC7C93-E74C-40C9-9083-DAC56F55B1E0}" srcOrd="0" destOrd="0" parTransId="{66FD2B1E-774C-4F24-96B7-1E9856CD1BB3}" sibTransId="{717521E7-08FE-4F08-A714-8310C2A49E71}"/>
    <dgm:cxn modelId="{5AFBD746-7EA7-43D1-AF82-4A0866BE921B}" type="presOf" srcId="{2BEABFF1-E4FE-4C87-AA68-CC6F5797CB94}" destId="{50249528-F074-4F34-A04B-5C23DBBED680}" srcOrd="0" destOrd="0" presId="urn:microsoft.com/office/officeart/2005/8/layout/hProcess9"/>
    <dgm:cxn modelId="{CD912B75-A137-4E38-897A-B075407E34F9}" type="presOf" srcId="{3DE439F7-7884-4D79-B91F-AD3BBAC6AF52}" destId="{CE678304-1E5E-4878-8C6E-9FDA501721F1}" srcOrd="0" destOrd="0" presId="urn:microsoft.com/office/officeart/2005/8/layout/hProcess9"/>
    <dgm:cxn modelId="{29771CBA-F715-4AC6-B86F-956EA535A48A}" srcId="{3DE439F7-7884-4D79-B91F-AD3BBAC6AF52}" destId="{2D1BF0F6-7A6E-4A5B-B1A7-7B5B6730DB65}" srcOrd="1" destOrd="0" parTransId="{16F572DD-240B-4CB3-85DC-66C50162FBB2}" sibTransId="{6BBAE91D-DBB5-47AA-B458-5354213B3936}"/>
    <dgm:cxn modelId="{98599B5C-355D-46F3-9B0D-88DA3A615238}" type="presParOf" srcId="{CE678304-1E5E-4878-8C6E-9FDA501721F1}" destId="{BEE33C61-1E04-4E5E-94F3-DF143B4A900B}" srcOrd="0" destOrd="0" presId="urn:microsoft.com/office/officeart/2005/8/layout/hProcess9"/>
    <dgm:cxn modelId="{0FDD1DAF-B346-408D-8510-C4849EE5D10B}" type="presParOf" srcId="{CE678304-1E5E-4878-8C6E-9FDA501721F1}" destId="{99895A8B-8E1D-4125-9BB2-055B78EE0B0A}" srcOrd="1" destOrd="0" presId="urn:microsoft.com/office/officeart/2005/8/layout/hProcess9"/>
    <dgm:cxn modelId="{82A81038-912B-40F0-B92D-C0A17934E400}" type="presParOf" srcId="{99895A8B-8E1D-4125-9BB2-055B78EE0B0A}" destId="{7B474EAE-596E-44BB-8334-C04D04F92C58}" srcOrd="0" destOrd="0" presId="urn:microsoft.com/office/officeart/2005/8/layout/hProcess9"/>
    <dgm:cxn modelId="{DF206062-234F-47DD-AA4C-E791807B9683}" type="presParOf" srcId="{99895A8B-8E1D-4125-9BB2-055B78EE0B0A}" destId="{0CFB478D-6C51-4720-90F0-8E2504718E33}" srcOrd="1" destOrd="0" presId="urn:microsoft.com/office/officeart/2005/8/layout/hProcess9"/>
    <dgm:cxn modelId="{7A540785-B23E-4FB3-8153-320CD4CDF344}" type="presParOf" srcId="{99895A8B-8E1D-4125-9BB2-055B78EE0B0A}" destId="{FD9D9B8D-5A72-42BF-81F1-B9B466B8F165}" srcOrd="2" destOrd="0" presId="urn:microsoft.com/office/officeart/2005/8/layout/hProcess9"/>
    <dgm:cxn modelId="{A2CFD3DF-ADFC-4B12-9513-D1CD83BB4A99}" type="presParOf" srcId="{99895A8B-8E1D-4125-9BB2-055B78EE0B0A}" destId="{3D4A72EC-27AC-44D4-B196-1AC65BFBFB18}" srcOrd="3" destOrd="0" presId="urn:microsoft.com/office/officeart/2005/8/layout/hProcess9"/>
    <dgm:cxn modelId="{D4AD8239-088F-40BB-9F35-39AB7B01A632}" type="presParOf" srcId="{99895A8B-8E1D-4125-9BB2-055B78EE0B0A}" destId="{50249528-F074-4F34-A04B-5C23DBBED68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33C61-1E04-4E5E-94F3-DF143B4A900B}">
      <dsp:nvSpPr>
        <dsp:cNvPr id="0" name=""/>
        <dsp:cNvSpPr/>
      </dsp:nvSpPr>
      <dsp:spPr>
        <a:xfrm>
          <a:off x="326112" y="0"/>
          <a:ext cx="3695938" cy="41036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74EAE-596E-44BB-8334-C04D04F92C58}">
      <dsp:nvSpPr>
        <dsp:cNvPr id="0" name=""/>
        <dsp:cNvSpPr/>
      </dsp:nvSpPr>
      <dsp:spPr>
        <a:xfrm>
          <a:off x="4670" y="1231106"/>
          <a:ext cx="1399564" cy="1641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PND</a:t>
          </a:r>
          <a:endParaRPr lang="es-MX" sz="1600" kern="1200" dirty="0"/>
        </a:p>
      </dsp:txBody>
      <dsp:txXfrm>
        <a:off x="72991" y="1299427"/>
        <a:ext cx="1262922" cy="1504833"/>
      </dsp:txXfrm>
    </dsp:sp>
    <dsp:sp modelId="{FD9D9B8D-5A72-42BF-81F1-B9B466B8F165}">
      <dsp:nvSpPr>
        <dsp:cNvPr id="0" name=""/>
        <dsp:cNvSpPr/>
      </dsp:nvSpPr>
      <dsp:spPr>
        <a:xfrm>
          <a:off x="1474299" y="1231106"/>
          <a:ext cx="1399564" cy="1641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Sectorial</a:t>
          </a:r>
          <a:endParaRPr lang="es-MX" sz="1600" kern="1200" dirty="0"/>
        </a:p>
      </dsp:txBody>
      <dsp:txXfrm>
        <a:off x="1542620" y="1299427"/>
        <a:ext cx="1262922" cy="1504833"/>
      </dsp:txXfrm>
    </dsp:sp>
    <dsp:sp modelId="{50249528-F074-4F34-A04B-5C23DBBED680}">
      <dsp:nvSpPr>
        <dsp:cNvPr id="0" name=""/>
        <dsp:cNvSpPr/>
      </dsp:nvSpPr>
      <dsp:spPr>
        <a:xfrm>
          <a:off x="2943927" y="1231106"/>
          <a:ext cx="1399564" cy="1641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Institucional</a:t>
          </a:r>
          <a:endParaRPr lang="es-MX" sz="1600" kern="1200" dirty="0"/>
        </a:p>
      </dsp:txBody>
      <dsp:txXfrm>
        <a:off x="3012248" y="1299427"/>
        <a:ext cx="1262922" cy="15048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30B6A13-2944-4AA0-BEF6-2F7525F727ED}" type="datetimeFigureOut">
              <a:rPr lang="es-MX" smtClean="0"/>
              <a:t>12/09/2023</a:t>
            </a:fld>
            <a:endParaRPr lang="es-MX"/>
          </a:p>
        </p:txBody>
      </p:sp>
      <p:sp>
        <p:nvSpPr>
          <p:cNvPr id="4" name="Marcador de pie de página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6461C4F-0CA5-4CDF-BC63-FDC96D467C92}" type="slidenum">
              <a:rPr lang="es-MX" smtClean="0"/>
              <a:t>‹Nº›</a:t>
            </a:fld>
            <a:endParaRPr lang="es-MX"/>
          </a:p>
        </p:txBody>
      </p:sp>
    </p:spTree>
    <p:extLst>
      <p:ext uri="{BB962C8B-B14F-4D97-AF65-F5344CB8AC3E}">
        <p14:creationId xmlns:p14="http://schemas.microsoft.com/office/powerpoint/2010/main" val="207359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2311400" y="525463"/>
            <a:ext cx="4673600" cy="2628900"/>
          </a:xfrm>
          <a:prstGeom prst="rect">
            <a:avLst/>
          </a:prstGeom>
        </p:spPr>
        <p:txBody>
          <a:bodyPr lIns="93177" tIns="46589" rIns="93177" bIns="46589"/>
          <a:lstStyle/>
          <a:p>
            <a:endParaRPr/>
          </a:p>
        </p:txBody>
      </p:sp>
      <p:sp>
        <p:nvSpPr>
          <p:cNvPr id="167" name="Shape 167"/>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44</a:t>
            </a:fld>
            <a:endParaRPr lang="es-MX"/>
          </a:p>
        </p:txBody>
      </p:sp>
    </p:spTree>
    <p:extLst>
      <p:ext uri="{BB962C8B-B14F-4D97-AF65-F5344CB8AC3E}">
        <p14:creationId xmlns:p14="http://schemas.microsoft.com/office/powerpoint/2010/main" val="419474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67</a:t>
            </a:fld>
            <a:endParaRPr lang="es-MX"/>
          </a:p>
        </p:txBody>
      </p:sp>
    </p:spTree>
    <p:extLst>
      <p:ext uri="{BB962C8B-B14F-4D97-AF65-F5344CB8AC3E}">
        <p14:creationId xmlns:p14="http://schemas.microsoft.com/office/powerpoint/2010/main" val="1226372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2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363220" y="1631314"/>
            <a:ext cx="11465560" cy="1325564"/>
          </a:xfrm>
          <a:prstGeom prst="rect">
            <a:avLst/>
          </a:prstGeom>
        </p:spPr>
        <p:txBody>
          <a:bodyPr/>
          <a:lstStyle>
            <a:lvl1pPr algn="ctr">
              <a:defRPr>
                <a:solidFill>
                  <a:srgbClr val="DEC9A2"/>
                </a:solidFill>
              </a:defRPr>
            </a:lvl1pPr>
          </a:lstStyle>
          <a:p>
            <a:r>
              <a:t>Texto del título</a:t>
            </a:r>
          </a:p>
        </p:txBody>
      </p:sp>
      <p:sp>
        <p:nvSpPr>
          <p:cNvPr id="12" name="Nivel de texto 1…"/>
          <p:cNvSpPr txBox="1">
            <a:spLocks noGrp="1"/>
          </p:cNvSpPr>
          <p:nvPr>
            <p:ph type="body" sz="quarter" idx="1"/>
          </p:nvPr>
        </p:nvSpPr>
        <p:spPr>
          <a:xfrm>
            <a:off x="363220" y="3270884"/>
            <a:ext cx="11465560" cy="1137922"/>
          </a:xfrm>
          <a:prstGeom prst="rect">
            <a:avLst/>
          </a:prstGeo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Conector recto 2"/>
          <p:cNvSpPr/>
          <p:nvPr/>
        </p:nvSpPr>
        <p:spPr>
          <a:xfrm>
            <a:off x="2006600" y="3048000"/>
            <a:ext cx="8178801" cy="0"/>
          </a:xfrm>
          <a:prstGeom prst="line">
            <a:avLst/>
          </a:prstGeom>
          <a:ln w="38100">
            <a:solidFill>
              <a:srgbClr val="DEC9A2"/>
            </a:solidFill>
            <a:miter/>
          </a:ln>
        </p:spPr>
        <p:txBody>
          <a:bodyPr lIns="45719" rIns="45719"/>
          <a:lstStyle/>
          <a:p>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4D5CE-DA16-440E-936E-4DD85F69C47B}" type="datetimeFigureOut">
              <a:rPr lang="es-MX" smtClean="0"/>
              <a:t>12/09/2023</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EBDC73-077E-4B86-8BE2-C68C0987014D}" type="slidenum">
              <a:rPr lang="es-MX" smtClean="0"/>
              <a:t>‹Nº›</a:t>
            </a:fld>
            <a:endParaRPr lang="es-MX"/>
          </a:p>
        </p:txBody>
      </p:sp>
    </p:spTree>
    <p:extLst>
      <p:ext uri="{BB962C8B-B14F-4D97-AF65-F5344CB8AC3E}">
        <p14:creationId xmlns:p14="http://schemas.microsoft.com/office/powerpoint/2010/main" val="174279629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9652" y="2164079"/>
            <a:ext cx="4008846"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96542" y="2164079"/>
            <a:ext cx="635725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12/09/2023</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dirty="0"/>
          </a:p>
        </p:txBody>
      </p:sp>
      <p:sp>
        <p:nvSpPr>
          <p:cNvPr id="16" name="Text Placeholder 15"/>
          <p:cNvSpPr>
            <a:spLocks noGrp="1"/>
          </p:cNvSpPr>
          <p:nvPr>
            <p:ph type="body" sz="quarter" idx="13" hasCustomPrompt="1"/>
          </p:nvPr>
        </p:nvSpPr>
        <p:spPr>
          <a:xfrm>
            <a:off x="370114" y="366713"/>
            <a:ext cx="4008846" cy="1303337"/>
          </a:xfrm>
          <a:prstGeom prst="rect">
            <a:avLst/>
          </a:prstGeom>
        </p:spPr>
        <p:txBody>
          <a:bodyPr>
            <a:normAutofit/>
          </a:bodyPr>
          <a:lstStyle>
            <a:lvl1pPr marL="0" indent="0">
              <a:buNone/>
              <a:defRPr sz="3200">
                <a:solidFill>
                  <a:srgbClr val="A42145"/>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30578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Texto del título"/>
          <p:cNvSpPr txBox="1">
            <a:spLocks noGrp="1"/>
          </p:cNvSpPr>
          <p:nvPr>
            <p:ph type="title"/>
          </p:nvPr>
        </p:nvSpPr>
        <p:spPr>
          <a:xfrm>
            <a:off x="363220" y="1634330"/>
            <a:ext cx="11465560" cy="1325564"/>
          </a:xfrm>
          <a:prstGeom prst="rect">
            <a:avLst/>
          </a:prstGeom>
        </p:spPr>
        <p:txBody>
          <a:bodyPr/>
          <a:lstStyle>
            <a:lvl1pPr algn="ctr">
              <a:defRPr>
                <a:solidFill>
                  <a:srgbClr val="A42145"/>
                </a:solidFill>
              </a:defRPr>
            </a:lvl1pPr>
          </a:lstStyle>
          <a:p>
            <a:r>
              <a:t>Texto del título</a:t>
            </a:r>
          </a:p>
        </p:txBody>
      </p:sp>
      <p:sp>
        <p:nvSpPr>
          <p:cNvPr id="32" name="Nivel de texto 1…"/>
          <p:cNvSpPr txBox="1">
            <a:spLocks noGrp="1"/>
          </p:cNvSpPr>
          <p:nvPr>
            <p:ph type="body" sz="quarter" idx="1"/>
          </p:nvPr>
        </p:nvSpPr>
        <p:spPr>
          <a:xfrm>
            <a:off x="363220" y="3270884"/>
            <a:ext cx="11465560" cy="1137922"/>
          </a:xfrm>
          <a:prstGeom prst="rect">
            <a:avLst/>
          </a:prstGeom>
        </p:spPr>
        <p:txBody>
          <a:bodyPr/>
          <a:lstStyle>
            <a:lvl1pPr algn="ctr"/>
            <a:lvl2pPr algn="ctr"/>
            <a:lvl3pPr algn="ctr"/>
            <a:lvl4pPr algn="ctr"/>
            <a:lvl5pPr algn="ctr"/>
          </a:lstStyle>
          <a:p>
            <a:r>
              <a:t>Nivel de texto 1</a:t>
            </a:r>
          </a:p>
          <a:p>
            <a:pPr lvl="1"/>
            <a:r>
              <a:t>Nivel de texto 2</a:t>
            </a:r>
          </a:p>
          <a:p>
            <a:pPr lvl="2"/>
            <a:r>
              <a:t>Nivel de texto 3</a:t>
            </a:r>
          </a:p>
          <a:p>
            <a:pPr lvl="3"/>
            <a:r>
              <a:t>Nivel de texto 4</a:t>
            </a:r>
          </a:p>
          <a:p>
            <a:pPr lvl="4"/>
            <a:r>
              <a:t>Nivel de texto 5</a:t>
            </a:r>
          </a:p>
        </p:txBody>
      </p:sp>
      <p:sp>
        <p:nvSpPr>
          <p:cNvPr id="33" name="Conector recto 13"/>
          <p:cNvSpPr/>
          <p:nvPr/>
        </p:nvSpPr>
        <p:spPr>
          <a:xfrm>
            <a:off x="2006600" y="3048000"/>
            <a:ext cx="8178801" cy="0"/>
          </a:xfrm>
          <a:prstGeom prst="line">
            <a:avLst/>
          </a:prstGeom>
          <a:ln w="38100">
            <a:solidFill>
              <a:srgbClr val="BC945A"/>
            </a:solidFill>
            <a:miter/>
          </a:ln>
        </p:spPr>
        <p:txBody>
          <a:bodyPr lIns="45719" rIns="45719"/>
          <a:lstStyle/>
          <a:p>
            <a:endParaRPr/>
          </a:p>
        </p:txBody>
      </p:sp>
      <p:sp>
        <p:nvSpPr>
          <p:cNvPr id="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Encabezado de sec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7" name="Texto del título"/>
          <p:cNvSpPr txBox="1">
            <a:spLocks noGrp="1"/>
          </p:cNvSpPr>
          <p:nvPr>
            <p:ph type="title"/>
          </p:nvPr>
        </p:nvSpPr>
        <p:spPr>
          <a:xfrm>
            <a:off x="831850" y="784706"/>
            <a:ext cx="10521950" cy="1806096"/>
          </a:xfrm>
          <a:prstGeom prst="rect">
            <a:avLst/>
          </a:prstGeom>
        </p:spPr>
        <p:txBody>
          <a:bodyPr anchor="b"/>
          <a:lstStyle>
            <a:lvl1pPr algn="ctr">
              <a:defRPr b="1">
                <a:solidFill>
                  <a:srgbClr val="BC945A"/>
                </a:solidFill>
              </a:defRPr>
            </a:lvl1pPr>
          </a:lstStyle>
          <a:p>
            <a:r>
              <a:t>Texto del título</a:t>
            </a:r>
          </a:p>
        </p:txBody>
      </p:sp>
      <p:sp>
        <p:nvSpPr>
          <p:cNvPr id="78" name="Nivel de texto 1…"/>
          <p:cNvSpPr txBox="1">
            <a:spLocks noGrp="1"/>
          </p:cNvSpPr>
          <p:nvPr>
            <p:ph type="body" sz="half" idx="1"/>
          </p:nvPr>
        </p:nvSpPr>
        <p:spPr>
          <a:xfrm>
            <a:off x="831850" y="2956561"/>
            <a:ext cx="10515600" cy="2208059"/>
          </a:xfrm>
          <a:prstGeom prst="rect">
            <a:avLst/>
          </a:prstGeom>
        </p:spPr>
        <p:txBody>
          <a:bodyPr/>
          <a:lstStyle>
            <a:lvl1pPr>
              <a:defRPr>
                <a:solidFill>
                  <a:srgbClr val="888888"/>
                </a:solidFill>
                <a:latin typeface="Montserrat Regular"/>
                <a:ea typeface="Montserrat Regular"/>
                <a:cs typeface="Montserrat Regular"/>
                <a:sym typeface="Montserrat Regular"/>
              </a:defRPr>
            </a:lvl1pPr>
            <a:lvl2pPr marL="0" indent="457200">
              <a:buSzTx/>
              <a:buNone/>
              <a:defRPr>
                <a:solidFill>
                  <a:srgbClr val="888888"/>
                </a:solidFill>
                <a:latin typeface="Montserrat Regular"/>
                <a:ea typeface="Montserrat Regular"/>
                <a:cs typeface="Montserrat Regular"/>
                <a:sym typeface="Montserrat Regular"/>
              </a:defRPr>
            </a:lvl2pPr>
            <a:lvl3pPr marL="0" indent="914400">
              <a:buSzTx/>
              <a:buNone/>
              <a:defRPr>
                <a:solidFill>
                  <a:srgbClr val="888888"/>
                </a:solidFill>
                <a:latin typeface="Montserrat Regular"/>
                <a:ea typeface="Montserrat Regular"/>
                <a:cs typeface="Montserrat Regular"/>
                <a:sym typeface="Montserrat Regular"/>
              </a:defRPr>
            </a:lvl3pPr>
            <a:lvl4pPr marL="0" indent="1371600">
              <a:buSzTx/>
              <a:buNone/>
              <a:defRPr>
                <a:solidFill>
                  <a:srgbClr val="888888"/>
                </a:solidFill>
                <a:latin typeface="Montserrat Regular"/>
                <a:ea typeface="Montserrat Regular"/>
                <a:cs typeface="Montserrat Regular"/>
                <a:sym typeface="Montserrat Regular"/>
              </a:defRPr>
            </a:lvl4pPr>
            <a:lvl5pPr marL="0" indent="1828800">
              <a:buSzTx/>
              <a:buNone/>
              <a:defRPr>
                <a:solidFill>
                  <a:srgbClr val="888888"/>
                </a:solidFill>
                <a:latin typeface="Montserrat Regular"/>
                <a:ea typeface="Montserrat Regular"/>
                <a:cs typeface="Montserrat Regular"/>
                <a:sym typeface="Montserrat Regular"/>
              </a:defRPr>
            </a:lvl5p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4" name="Texto del título"/>
          <p:cNvSpPr txBox="1">
            <a:spLocks noGrp="1"/>
          </p:cNvSpPr>
          <p:nvPr>
            <p:ph type="title"/>
          </p:nvPr>
        </p:nvSpPr>
        <p:spPr>
          <a:xfrm>
            <a:off x="386079" y="568858"/>
            <a:ext cx="4155442" cy="1325564"/>
          </a:xfrm>
          <a:prstGeom prst="rect">
            <a:avLst/>
          </a:prstGeom>
        </p:spPr>
        <p:txBody>
          <a:bodyPr/>
          <a:lstStyle>
            <a:lvl1pPr>
              <a:defRPr sz="3600"/>
            </a:lvl1pPr>
          </a:lstStyle>
          <a:p>
            <a:r>
              <a:t>Texto del título</a:t>
            </a:r>
          </a:p>
        </p:txBody>
      </p:sp>
      <p:sp>
        <p:nvSpPr>
          <p:cNvPr id="95" name="Nivel de texto 1…"/>
          <p:cNvSpPr txBox="1">
            <a:spLocks noGrp="1"/>
          </p:cNvSpPr>
          <p:nvPr>
            <p:ph type="body" sz="half" idx="1"/>
          </p:nvPr>
        </p:nvSpPr>
        <p:spPr>
          <a:xfrm>
            <a:off x="5029200" y="1825625"/>
            <a:ext cx="6324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 name="Texto del título"/>
          <p:cNvSpPr txBox="1">
            <a:spLocks noGrp="1"/>
          </p:cNvSpPr>
          <p:nvPr>
            <p:ph type="title"/>
          </p:nvPr>
        </p:nvSpPr>
        <p:spPr>
          <a:xfrm>
            <a:off x="452119" y="542982"/>
            <a:ext cx="4114801" cy="1029145"/>
          </a:xfrm>
          <a:prstGeom prst="rect">
            <a:avLst/>
          </a:prstGeom>
        </p:spPr>
        <p:txBody>
          <a:bodyPr/>
          <a:lstStyle>
            <a:lvl1pPr>
              <a:defRPr sz="3600">
                <a:solidFill>
                  <a:srgbClr val="245C4F"/>
                </a:solidFill>
              </a:defRPr>
            </a:lvl1pPr>
          </a:lstStyle>
          <a:p>
            <a:r>
              <a:t>Texto del título</a:t>
            </a:r>
          </a:p>
        </p:txBody>
      </p:sp>
      <p:sp>
        <p:nvSpPr>
          <p:cNvPr id="104" name="Nivel de texto 1…"/>
          <p:cNvSpPr txBox="1">
            <a:spLocks noGrp="1"/>
          </p:cNvSpPr>
          <p:nvPr>
            <p:ph type="body" sz="half" idx="1"/>
          </p:nvPr>
        </p:nvSpPr>
        <p:spPr>
          <a:xfrm>
            <a:off x="4988559" y="1825625"/>
            <a:ext cx="6365241"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 name="Texto del título"/>
          <p:cNvSpPr txBox="1">
            <a:spLocks noGrp="1"/>
          </p:cNvSpPr>
          <p:nvPr>
            <p:ph type="title"/>
          </p:nvPr>
        </p:nvSpPr>
        <p:spPr>
          <a:xfrm>
            <a:off x="274317" y="578801"/>
            <a:ext cx="4036424" cy="1260476"/>
          </a:xfrm>
          <a:prstGeom prst="rect">
            <a:avLst/>
          </a:prstGeom>
        </p:spPr>
        <p:txBody>
          <a:bodyPr/>
          <a:lstStyle>
            <a:lvl1pPr>
              <a:defRPr sz="3900">
                <a:solidFill>
                  <a:srgbClr val="A42145"/>
                </a:solidFill>
              </a:defRPr>
            </a:lvl1pPr>
          </a:lstStyle>
          <a:p>
            <a:r>
              <a:t>Texto del título</a:t>
            </a:r>
          </a:p>
        </p:txBody>
      </p:sp>
      <p:sp>
        <p:nvSpPr>
          <p:cNvPr id="113" name="Nivel de texto 1…"/>
          <p:cNvSpPr txBox="1">
            <a:spLocks noGrp="1"/>
          </p:cNvSpPr>
          <p:nvPr>
            <p:ph type="body" sz="half" idx="1"/>
          </p:nvPr>
        </p:nvSpPr>
        <p:spPr>
          <a:xfrm>
            <a:off x="4785359" y="1209039"/>
            <a:ext cx="6568441" cy="4967925"/>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a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0" name="Texto del título"/>
          <p:cNvSpPr txBox="1">
            <a:spLocks noGrp="1"/>
          </p:cNvSpPr>
          <p:nvPr>
            <p:ph type="title"/>
          </p:nvPr>
        </p:nvSpPr>
        <p:spPr>
          <a:xfrm>
            <a:off x="839787" y="365125"/>
            <a:ext cx="6116184" cy="1325563"/>
          </a:xfrm>
          <a:prstGeom prst="rect">
            <a:avLst/>
          </a:prstGeom>
        </p:spPr>
        <p:txBody>
          <a:bodyPr/>
          <a:lstStyle>
            <a:lvl1pPr>
              <a:defRPr sz="3200" b="1">
                <a:solidFill>
                  <a:srgbClr val="404040"/>
                </a:solidFill>
              </a:defRPr>
            </a:lvl1pPr>
          </a:lstStyle>
          <a:p>
            <a:r>
              <a:t>Texto del título</a:t>
            </a:r>
          </a:p>
        </p:txBody>
      </p:sp>
      <p:sp>
        <p:nvSpPr>
          <p:cNvPr id="131" name="Nivel de texto 1…"/>
          <p:cNvSpPr txBox="1">
            <a:spLocks noGrp="1"/>
          </p:cNvSpPr>
          <p:nvPr>
            <p:ph type="body" sz="quarter" idx="1"/>
          </p:nvPr>
        </p:nvSpPr>
        <p:spPr>
          <a:xfrm>
            <a:off x="839787" y="2036761"/>
            <a:ext cx="5682934" cy="823913"/>
          </a:xfrm>
          <a:prstGeom prst="rect">
            <a:avLst/>
          </a:prstGeom>
        </p:spPr>
        <p:txBody>
          <a:bodyPr anchor="b"/>
          <a:lstStyle>
            <a:lvl1pPr>
              <a:defRPr sz="2800">
                <a:latin typeface="Montserrat Medium"/>
                <a:ea typeface="Montserrat Medium"/>
                <a:cs typeface="Montserrat Medium"/>
                <a:sym typeface="Montserrat Medium"/>
              </a:defRPr>
            </a:lvl1pPr>
            <a:lvl2pPr marL="0" indent="457200">
              <a:buSzTx/>
              <a:buNone/>
              <a:defRPr sz="2800">
                <a:latin typeface="Montserrat Medium"/>
                <a:ea typeface="Montserrat Medium"/>
                <a:cs typeface="Montserrat Medium"/>
                <a:sym typeface="Montserrat Medium"/>
              </a:defRPr>
            </a:lvl2pPr>
            <a:lvl3pPr marL="0" indent="914400">
              <a:buSzTx/>
              <a:buNone/>
              <a:defRPr sz="2800">
                <a:latin typeface="Montserrat Medium"/>
                <a:ea typeface="Montserrat Medium"/>
                <a:cs typeface="Montserrat Medium"/>
                <a:sym typeface="Montserrat Medium"/>
              </a:defRPr>
            </a:lvl3pPr>
            <a:lvl4pPr marL="0" indent="1371600">
              <a:buSzTx/>
              <a:buNone/>
              <a:defRPr sz="2800">
                <a:latin typeface="Montserrat Medium"/>
                <a:ea typeface="Montserrat Medium"/>
                <a:cs typeface="Montserrat Medium"/>
                <a:sym typeface="Montserrat Medium"/>
              </a:defRPr>
            </a:lvl4pPr>
            <a:lvl5pPr marL="0" indent="1828800">
              <a:buSzTx/>
              <a:buNone/>
              <a:defRPr sz="2800">
                <a:latin typeface="Montserrat Medium"/>
                <a:ea typeface="Montserrat Medium"/>
                <a:cs typeface="Montserrat Medium"/>
                <a:sym typeface="Montserrat Medium"/>
              </a:defRPr>
            </a:lvl5pPr>
          </a:lstStyle>
          <a:p>
            <a:r>
              <a:t>Nivel de texto 1</a:t>
            </a:r>
          </a:p>
          <a:p>
            <a:pPr lvl="1"/>
            <a:r>
              <a:t>Nivel de texto 2</a:t>
            </a:r>
          </a:p>
          <a:p>
            <a:pPr lvl="2"/>
            <a:r>
              <a:t>Nivel de texto 3</a:t>
            </a:r>
          </a:p>
          <a:p>
            <a:pPr lvl="3"/>
            <a:r>
              <a:t>Nivel de texto 4</a:t>
            </a:r>
          </a:p>
          <a:p>
            <a:pPr lvl="4"/>
            <a:r>
              <a:t>Nivel de texto 5</a:t>
            </a:r>
          </a:p>
        </p:txBody>
      </p:sp>
      <p:sp>
        <p:nvSpPr>
          <p:cNvPr id="132" name="Marcador de texto 4"/>
          <p:cNvSpPr>
            <a:spLocks noGrp="1"/>
          </p:cNvSpPr>
          <p:nvPr>
            <p:ph type="body" sz="quarter" idx="13"/>
          </p:nvPr>
        </p:nvSpPr>
        <p:spPr>
          <a:xfrm>
            <a:off x="7807959" y="2051684"/>
            <a:ext cx="3967481" cy="823913"/>
          </a:xfrm>
          <a:prstGeom prst="rect">
            <a:avLst/>
          </a:prstGeom>
        </p:spPr>
        <p:txBody>
          <a:bodyPr anchor="b"/>
          <a:lstStyle/>
          <a:p>
            <a:pPr>
              <a:defRPr sz="2800">
                <a:solidFill>
                  <a:srgbClr val="000000"/>
                </a:solidFill>
                <a:latin typeface="Montserrat Medium"/>
                <a:ea typeface="Montserrat Medium"/>
                <a:cs typeface="Montserrat Medium"/>
                <a:sym typeface="Montserrat Medium"/>
              </a:defRPr>
            </a:pPr>
            <a:endParaRPr/>
          </a:p>
        </p:txBody>
      </p:sp>
      <p:sp>
        <p:nvSpPr>
          <p:cNvPr id="1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C9BAF-BAC6-47BF-AE81-405E95EF5A1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7A81A8A-9CA0-4D33-A362-36FD721042A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3763E5E-1228-486E-9516-F3FC932252F1}"/>
              </a:ext>
            </a:extLst>
          </p:cNvPr>
          <p:cNvSpPr>
            <a:spLocks noGrp="1"/>
          </p:cNvSpPr>
          <p:nvPr>
            <p:ph type="dt" sz="half" idx="10"/>
          </p:nvPr>
        </p:nvSpPr>
        <p:spPr/>
        <p:txBody>
          <a:bodyPr/>
          <a:lstStyle/>
          <a:p>
            <a:fld id="{A844D5CE-DA16-440E-936E-4DD85F69C47B}" type="datetimeFigureOut">
              <a:rPr lang="es-MX" smtClean="0"/>
              <a:t>12/09/2023</a:t>
            </a:fld>
            <a:endParaRPr lang="es-MX"/>
          </a:p>
        </p:txBody>
      </p:sp>
      <p:sp>
        <p:nvSpPr>
          <p:cNvPr id="5" name="Marcador de pie de página 4">
            <a:extLst>
              <a:ext uri="{FF2B5EF4-FFF2-40B4-BE49-F238E27FC236}">
                <a16:creationId xmlns:a16="http://schemas.microsoft.com/office/drawing/2014/main" id="{A2208D4A-9BAD-4D6E-9D13-3264CB95DB6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46D4A01-209C-4865-AFDD-71D9E9BFE42A}"/>
              </a:ext>
            </a:extLst>
          </p:cNvPr>
          <p:cNvSpPr>
            <a:spLocks noGrp="1"/>
          </p:cNvSpPr>
          <p:nvPr>
            <p:ph type="sldNum" sz="quarter" idx="12"/>
          </p:nvPr>
        </p:nvSpPr>
        <p:spPr/>
        <p:txBody>
          <a:bodyPr/>
          <a:lstStyle/>
          <a:p>
            <a:fld id="{0EEBDC73-077E-4B86-8BE2-C68C0987014D}" type="slidenum">
              <a:rPr lang="es-MX" smtClean="0"/>
              <a:t>‹Nº›</a:t>
            </a:fld>
            <a:endParaRPr lang="es-MX"/>
          </a:p>
        </p:txBody>
      </p:sp>
    </p:spTree>
    <p:extLst>
      <p:ext uri="{BB962C8B-B14F-4D97-AF65-F5344CB8AC3E}">
        <p14:creationId xmlns:p14="http://schemas.microsoft.com/office/powerpoint/2010/main" val="232514690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421640" y="540702"/>
            <a:ext cx="11404600" cy="1325563"/>
          </a:xfrm>
          <a:prstGeom prst="rect">
            <a:avLst/>
          </a:prstGeom>
          <a:noFill/>
        </p:spPr>
        <p:txBody>
          <a:bodyPr/>
          <a:lstStyle>
            <a:lvl1pPr algn="l">
              <a:defRPr b="0" i="0">
                <a:solidFill>
                  <a:srgbClr val="245C4F"/>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21640" y="2052319"/>
            <a:ext cx="5486400" cy="412464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D76FBF50-8EBD-4645-AFE0-EACE843A5FBB}" type="datetime1">
              <a:rPr lang="es-MX" smtClean="0"/>
              <a:t>12/09/2023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Marcador de contenido 2">
            <a:extLst>
              <a:ext uri="{FF2B5EF4-FFF2-40B4-BE49-F238E27FC236}">
                <a16:creationId xmlns:a16="http://schemas.microsoft.com/office/drawing/2014/main" id="{84DDB3BA-74B1-8B40-84C0-F183D1F24F12}"/>
              </a:ext>
            </a:extLst>
          </p:cNvPr>
          <p:cNvSpPr>
            <a:spLocks noGrp="1"/>
          </p:cNvSpPr>
          <p:nvPr>
            <p:ph idx="13" hasCustomPrompt="1"/>
          </p:nvPr>
        </p:nvSpPr>
        <p:spPr>
          <a:xfrm>
            <a:off x="6248400" y="2052319"/>
            <a:ext cx="5486400" cy="412464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36776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11480" y="598713"/>
            <a:ext cx="10942320" cy="1213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Texto del título</a:t>
            </a:r>
          </a:p>
        </p:txBody>
      </p:sp>
      <p:sp>
        <p:nvSpPr>
          <p:cNvPr id="3" name="Nivel de texto 1…"/>
          <p:cNvSpPr txBox="1">
            <a:spLocks noGrp="1"/>
          </p:cNvSpPr>
          <p:nvPr>
            <p:ph type="body" idx="1"/>
          </p:nvPr>
        </p:nvSpPr>
        <p:spPr>
          <a:xfrm>
            <a:off x="411480" y="1991359"/>
            <a:ext cx="10942320" cy="4185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9" r:id="rId5"/>
    <p:sldLayoutId id="2147483660" r:id="rId6"/>
    <p:sldLayoutId id="2147483662" r:id="rId7"/>
    <p:sldLayoutId id="2147483663" r:id="rId8"/>
    <p:sldLayoutId id="2147483664" r:id="rId9"/>
    <p:sldLayoutId id="2147483666" r:id="rId10"/>
    <p:sldLayoutId id="2147483667" r:id="rId11"/>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slide" Target="slide3.xml"/><Relationship Id="rId2" Type="http://schemas.openxmlformats.org/officeDocument/2006/relationships/image" Target="../media/image17.jp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eg"/><Relationship Id="rId9" Type="http://schemas.openxmlformats.org/officeDocument/2006/relationships/image" Target="../media/image23.svg"/></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mGRGZ6vN7uU"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slide" Target="slide10.xml"/><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6.svg"/></Relationships>
</file>

<file path=ppt/slides/_rels/slide75.xml.rels><?xml version="1.0" encoding="UTF-8" standalone="yes"?>
<Relationships xmlns="http://schemas.openxmlformats.org/package/2006/relationships"><Relationship Id="rId2" Type="http://schemas.openxmlformats.org/officeDocument/2006/relationships/hyperlink" Target="https://www.youtube.com/watch?v=N2wGjeNWE78" TargetMode="Externa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2.xml"/><Relationship Id="rId7" Type="http://schemas.openxmlformats.org/officeDocument/2006/relationships/slide" Target="slide27.xml"/><Relationship Id="rId2"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slide" Target="slide25.xml"/><Relationship Id="rId5" Type="http://schemas.openxmlformats.org/officeDocument/2006/relationships/slide" Target="slide24.xml"/><Relationship Id="rId10" Type="http://schemas.openxmlformats.org/officeDocument/2006/relationships/slide" Target="slide30.xml"/><Relationship Id="rId4" Type="http://schemas.openxmlformats.org/officeDocument/2006/relationships/slide" Target="slide23.xml"/><Relationship Id="rId9" Type="http://schemas.openxmlformats.org/officeDocument/2006/relationships/slide" Target="slide29.xml"/></Relationships>
</file>

<file path=ppt/slides/_rels/slide7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8.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2"/>
          </p:nvPr>
        </p:nvSpPr>
        <p:spPr/>
        <p:txBody>
          <a:bodyPr/>
          <a:lstStyle/>
          <a:p>
            <a:fld id="{86CB4B4D-7CA3-9044-876B-883B54F8677D}" type="slidenum">
              <a:rPr lang="es-MX" smtClean="0"/>
              <a:t>1</a:t>
            </a:fld>
            <a:endParaRPr lang="es-MX"/>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42" y="4932183"/>
            <a:ext cx="1551118" cy="1741350"/>
          </a:xfrm>
          <a:prstGeom prst="rect">
            <a:avLst/>
          </a:prstGeom>
        </p:spPr>
      </p:pic>
      <p:sp>
        <p:nvSpPr>
          <p:cNvPr id="12" name="Título 1">
            <a:extLst>
              <a:ext uri="{FF2B5EF4-FFF2-40B4-BE49-F238E27FC236}">
                <a16:creationId xmlns:a16="http://schemas.microsoft.com/office/drawing/2014/main" id="{15BF5953-6F18-4804-BB99-B3B18134AFD6}"/>
              </a:ext>
            </a:extLst>
          </p:cNvPr>
          <p:cNvSpPr>
            <a:spLocks noGrp="1"/>
          </p:cNvSpPr>
          <p:nvPr>
            <p:ph type="title"/>
          </p:nvPr>
        </p:nvSpPr>
        <p:spPr>
          <a:xfrm>
            <a:off x="1330099" y="1925817"/>
            <a:ext cx="9645902" cy="536660"/>
          </a:xfrm>
        </p:spPr>
        <p:txBody>
          <a:bodyPr>
            <a:normAutofit/>
          </a:bodyPr>
          <a:lstStyle/>
          <a:p>
            <a:r>
              <a:rPr lang="es-MX" sz="3200" b="1" dirty="0">
                <a:solidFill>
                  <a:srgbClr val="990033"/>
                </a:solidFill>
                <a:latin typeface="Montserrat" panose="00000500000000000000" pitchFamily="2" charset="0"/>
              </a:rPr>
              <a:t>Auditoría de Desempeño (AD)</a:t>
            </a:r>
            <a:endParaRPr lang="es-MX" sz="3600" dirty="0">
              <a:solidFill>
                <a:srgbClr val="990033"/>
              </a:solidFill>
              <a:latin typeface="Montserrat" panose="00000500000000000000" pitchFamily="2" charset="0"/>
            </a:endParaRPr>
          </a:p>
        </p:txBody>
      </p:sp>
      <p:sp>
        <p:nvSpPr>
          <p:cNvPr id="13" name="Rectángulo 12">
            <a:extLst>
              <a:ext uri="{FF2B5EF4-FFF2-40B4-BE49-F238E27FC236}">
                <a16:creationId xmlns:a16="http://schemas.microsoft.com/office/drawing/2014/main" id="{A63F74D2-34B5-4FEB-8817-8B0995C3A332}"/>
              </a:ext>
            </a:extLst>
          </p:cNvPr>
          <p:cNvSpPr/>
          <p:nvPr/>
        </p:nvSpPr>
        <p:spPr>
          <a:xfrm>
            <a:off x="2347404" y="3223601"/>
            <a:ext cx="7634796" cy="1384995"/>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rPr>
              <a:t>Unidad 3</a:t>
            </a:r>
          </a:p>
          <a:p>
            <a:pPr algn="ctr"/>
            <a:r>
              <a:rPr lang="es-ES" sz="2800" dirty="0">
                <a:ln w="0"/>
                <a:solidFill>
                  <a:schemeClr val="tx1"/>
                </a:solidFill>
                <a:effectLst>
                  <a:outerShdw blurRad="38100" dist="19050" dir="2700000" algn="tl" rotWithShape="0">
                    <a:schemeClr val="dk1">
                      <a:alpha val="40000"/>
                    </a:schemeClr>
                  </a:outerShdw>
                </a:effectLst>
              </a:rPr>
              <a:t>Programa Anual de Fiscalización</a:t>
            </a:r>
          </a:p>
          <a:p>
            <a:pPr algn="ctr"/>
            <a:r>
              <a:rPr lang="es-ES" sz="2800" b="0" cap="none" spc="0" dirty="0">
                <a:ln w="0"/>
                <a:solidFill>
                  <a:schemeClr val="tx1"/>
                </a:solidFill>
                <a:effectLst>
                  <a:outerShdw blurRad="38100" dist="19050" dir="2700000" algn="tl" rotWithShape="0">
                    <a:schemeClr val="dk1">
                      <a:alpha val="40000"/>
                    </a:schemeClr>
                  </a:outerShdw>
                </a:effectLst>
              </a:rPr>
              <a:t>(inserción de las AD)</a:t>
            </a:r>
          </a:p>
        </p:txBody>
      </p:sp>
    </p:spTree>
    <p:extLst>
      <p:ext uri="{BB962C8B-B14F-4D97-AF65-F5344CB8AC3E}">
        <p14:creationId xmlns:p14="http://schemas.microsoft.com/office/powerpoint/2010/main" val="1056917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11F4C56-F665-4947-A1CA-73B09FC59194}"/>
              </a:ext>
            </a:extLst>
          </p:cNvPr>
          <p:cNvSpPr>
            <a:spLocks noGrp="1"/>
          </p:cNvSpPr>
          <p:nvPr>
            <p:ph type="sldNum" sz="quarter" idx="2"/>
          </p:nvPr>
        </p:nvSpPr>
        <p:spPr/>
        <p:txBody>
          <a:bodyPr/>
          <a:lstStyle/>
          <a:p>
            <a:fld id="{86CB4B4D-7CA3-9044-876B-883B54F8677D}" type="slidenum">
              <a:rPr lang="es-MX" smtClean="0"/>
              <a:t>10</a:t>
            </a:fld>
            <a:endParaRPr lang="es-MX"/>
          </a:p>
        </p:txBody>
      </p:sp>
      <p:sp>
        <p:nvSpPr>
          <p:cNvPr id="5" name="Rectángulo 4">
            <a:extLst>
              <a:ext uri="{FF2B5EF4-FFF2-40B4-BE49-F238E27FC236}">
                <a16:creationId xmlns:a16="http://schemas.microsoft.com/office/drawing/2014/main" id="{C39C4AA0-5FBF-4593-A7BF-13397133E5FE}"/>
              </a:ext>
            </a:extLst>
          </p:cNvPr>
          <p:cNvSpPr/>
          <p:nvPr/>
        </p:nvSpPr>
        <p:spPr>
          <a:xfrm>
            <a:off x="858609" y="636399"/>
            <a:ext cx="10363200" cy="1754326"/>
          </a:xfrm>
          <a:prstGeom prst="rect">
            <a:avLst/>
          </a:prstGeom>
        </p:spPr>
        <p:txBody>
          <a:bodyPr wrap="square">
            <a:spAutoFit/>
          </a:bodyPr>
          <a:lstStyle/>
          <a:p>
            <a:pPr algn="just"/>
            <a:r>
              <a:rPr lang="es-MX" b="1" dirty="0"/>
              <a:t>a) Visita de control interno</a:t>
            </a:r>
            <a:r>
              <a:rPr lang="es-MX" dirty="0"/>
              <a:t>: Revisión que realiza la Unidad de Control, Evaluación y Mejora de la Gestión Pública de la Secretaría de la Función Pública, que tiene por objeto evaluar el estado que guarda el control interno de los programas estratégicos y prioritarios en las dependencias, incluyendo sus órganos administrativos desconcentrados, y entidades de la APF, para anticiparse a riesgos que, en caso de materializarse, obstaculicen o impidan el logro de los objetivos y metas, y posibiliten espacios a la corrupción; su finalidad es fortalecer el control interno</a:t>
            </a:r>
          </a:p>
        </p:txBody>
      </p:sp>
      <p:sp>
        <p:nvSpPr>
          <p:cNvPr id="6" name="Rectángulo 5">
            <a:extLst>
              <a:ext uri="{FF2B5EF4-FFF2-40B4-BE49-F238E27FC236}">
                <a16:creationId xmlns:a16="http://schemas.microsoft.com/office/drawing/2014/main" id="{C2DCD50D-1B80-4BFE-99A4-334F59B8242A}"/>
              </a:ext>
            </a:extLst>
          </p:cNvPr>
          <p:cNvSpPr/>
          <p:nvPr/>
        </p:nvSpPr>
        <p:spPr>
          <a:xfrm>
            <a:off x="858609" y="2475359"/>
            <a:ext cx="10251618" cy="1754326"/>
          </a:xfrm>
          <a:prstGeom prst="rect">
            <a:avLst/>
          </a:prstGeom>
        </p:spPr>
        <p:txBody>
          <a:bodyPr wrap="square">
            <a:spAutoFit/>
          </a:bodyPr>
          <a:lstStyle/>
          <a:p>
            <a:pPr algn="just"/>
            <a:r>
              <a:rPr lang="es-MX" b="1" dirty="0"/>
              <a:t>b) Visita de inspección</a:t>
            </a:r>
            <a:r>
              <a:rPr lang="es-MX" dirty="0"/>
              <a:t>: La que tiene por objeto comprobar in situ las operaciones, registros, procesos, procedimientos o el cumplimiento de disposiciones legales, administrativas o de los compromisos asumidos en los convenios suscritos entre la Federación y los gobiernos estatales y municipales en materia de reasignación de recursos a los fondos o programas federales, con un objetivo específico. Tiene un carácter preventivo o correctivo y, en su caso, propone acciones concretas y viables que redunden en la solución de la problemática detectada;</a:t>
            </a:r>
          </a:p>
        </p:txBody>
      </p:sp>
      <p:sp>
        <p:nvSpPr>
          <p:cNvPr id="7" name="Rectángulo 6">
            <a:extLst>
              <a:ext uri="{FF2B5EF4-FFF2-40B4-BE49-F238E27FC236}">
                <a16:creationId xmlns:a16="http://schemas.microsoft.com/office/drawing/2014/main" id="{89F57138-B5D3-49A1-B55C-380BDD426CFB}"/>
              </a:ext>
            </a:extLst>
          </p:cNvPr>
          <p:cNvSpPr/>
          <p:nvPr/>
        </p:nvSpPr>
        <p:spPr>
          <a:xfrm>
            <a:off x="858608" y="4229685"/>
            <a:ext cx="10251617" cy="1200329"/>
          </a:xfrm>
          <a:prstGeom prst="rect">
            <a:avLst/>
          </a:prstGeom>
        </p:spPr>
        <p:txBody>
          <a:bodyPr wrap="square">
            <a:spAutoFit/>
          </a:bodyPr>
          <a:lstStyle/>
          <a:p>
            <a:pPr algn="just"/>
            <a:r>
              <a:rPr lang="es-MX" b="1" dirty="0"/>
              <a:t>c) Visita de mejora</a:t>
            </a:r>
            <a:r>
              <a:rPr lang="es-MX" dirty="0"/>
              <a:t>: La que tiene por objeto revisar los procesos y/o normas internas vigentes en las dependencias, órganos administrativos desconcentrados, y entidades de la APF, a efecto de actualizarlos, simplificarlos o modernizarlos para una mayor eficacia en el otorgamiento de bienes, así como en la prestación de trámites y servicios; </a:t>
            </a:r>
          </a:p>
        </p:txBody>
      </p:sp>
    </p:spTree>
    <p:extLst>
      <p:ext uri="{BB962C8B-B14F-4D97-AF65-F5344CB8AC3E}">
        <p14:creationId xmlns:p14="http://schemas.microsoft.com/office/powerpoint/2010/main" val="33505070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1DBADD3-A9C8-4E43-B370-E9392D7A26CF}"/>
              </a:ext>
            </a:extLst>
          </p:cNvPr>
          <p:cNvSpPr>
            <a:spLocks noGrp="1"/>
          </p:cNvSpPr>
          <p:nvPr>
            <p:ph type="sldNum" sz="quarter" idx="2"/>
          </p:nvPr>
        </p:nvSpPr>
        <p:spPr/>
        <p:txBody>
          <a:bodyPr/>
          <a:lstStyle/>
          <a:p>
            <a:fld id="{86CB4B4D-7CA3-9044-876B-883B54F8677D}" type="slidenum">
              <a:rPr lang="es-MX" smtClean="0"/>
              <a:t>11</a:t>
            </a:fld>
            <a:endParaRPr lang="es-MX"/>
          </a:p>
        </p:txBody>
      </p:sp>
      <p:sp>
        <p:nvSpPr>
          <p:cNvPr id="5" name="Rectángulo 4">
            <a:extLst>
              <a:ext uri="{FF2B5EF4-FFF2-40B4-BE49-F238E27FC236}">
                <a16:creationId xmlns:a16="http://schemas.microsoft.com/office/drawing/2014/main" id="{9EE377B3-F195-4667-B683-0FF528C01F04}"/>
              </a:ext>
            </a:extLst>
          </p:cNvPr>
          <p:cNvSpPr/>
          <p:nvPr/>
        </p:nvSpPr>
        <p:spPr>
          <a:xfrm>
            <a:off x="777329" y="786676"/>
            <a:ext cx="10444480" cy="923330"/>
          </a:xfrm>
          <a:prstGeom prst="rect">
            <a:avLst/>
          </a:prstGeom>
        </p:spPr>
        <p:txBody>
          <a:bodyPr wrap="square">
            <a:spAutoFit/>
          </a:bodyPr>
          <a:lstStyle/>
          <a:p>
            <a:pPr algn="just"/>
            <a:r>
              <a:rPr lang="es-MX" b="1" dirty="0"/>
              <a:t>d) Visita de supervisión</a:t>
            </a:r>
            <a:r>
              <a:rPr lang="es-MX" dirty="0"/>
              <a:t>: La que tiene por objeto, con carácter preventivo o correctivo, proponer acciones para solucionar de manera expedita posibles problemáticas detectadas en alguna de las etapas de los procesos de adquisiciones y obra pública; y</a:t>
            </a:r>
          </a:p>
        </p:txBody>
      </p:sp>
      <p:sp>
        <p:nvSpPr>
          <p:cNvPr id="6" name="Rectángulo 5">
            <a:extLst>
              <a:ext uri="{FF2B5EF4-FFF2-40B4-BE49-F238E27FC236}">
                <a16:creationId xmlns:a16="http://schemas.microsoft.com/office/drawing/2014/main" id="{D81F6B17-F558-4B3A-A8CB-B78B80CA4EF9}"/>
              </a:ext>
            </a:extLst>
          </p:cNvPr>
          <p:cNvSpPr/>
          <p:nvPr/>
        </p:nvSpPr>
        <p:spPr>
          <a:xfrm>
            <a:off x="777329" y="1997839"/>
            <a:ext cx="10444480" cy="1754326"/>
          </a:xfrm>
          <a:prstGeom prst="rect">
            <a:avLst/>
          </a:prstGeom>
        </p:spPr>
        <p:txBody>
          <a:bodyPr wrap="square">
            <a:spAutoFit/>
          </a:bodyPr>
          <a:lstStyle/>
          <a:p>
            <a:pPr algn="just"/>
            <a:r>
              <a:rPr lang="es-MX" b="1" dirty="0"/>
              <a:t>e) Visita de supervisión, evaluación y validación de información</a:t>
            </a:r>
            <a:r>
              <a:rPr lang="es-MX" dirty="0"/>
              <a:t>: La que tiene por objeto revisar a las dependencias y entidades respecto del uso y cumplimiento del registro en los sistemas de la Bitácora Electrónica de Seguimiento de Adquisiciones (BESA), de la Bitácora Electrónica y Seguimiento a Obra Pública (BESOP), del Seguimiento del Avance Físico Financiero (SAFF), con base en el análisis y seguimiento de los contratos de obra pública, adquisiciones, arrendamientos y servicios registrados en estos mecanismos, así como las relacionadas con otras plataformas informáticas.</a:t>
            </a:r>
          </a:p>
        </p:txBody>
      </p:sp>
    </p:spTree>
    <p:extLst>
      <p:ext uri="{BB962C8B-B14F-4D97-AF65-F5344CB8AC3E}">
        <p14:creationId xmlns:p14="http://schemas.microsoft.com/office/powerpoint/2010/main" val="2700937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341649E-6B8F-45BB-8103-6DDA026FA4CE}"/>
              </a:ext>
            </a:extLst>
          </p:cNvPr>
          <p:cNvSpPr>
            <a:spLocks noGrp="1"/>
          </p:cNvSpPr>
          <p:nvPr>
            <p:ph type="sldNum" sz="quarter" idx="2"/>
          </p:nvPr>
        </p:nvSpPr>
        <p:spPr/>
        <p:txBody>
          <a:bodyPr/>
          <a:lstStyle/>
          <a:p>
            <a:fld id="{86CB4B4D-7CA3-9044-876B-883B54F8677D}" type="slidenum">
              <a:rPr lang="es-MX" smtClean="0"/>
              <a:t>12</a:t>
            </a:fld>
            <a:endParaRPr lang="es-MX"/>
          </a:p>
        </p:txBody>
      </p:sp>
      <p:sp>
        <p:nvSpPr>
          <p:cNvPr id="5" name="Rectángulo 4">
            <a:extLst>
              <a:ext uri="{FF2B5EF4-FFF2-40B4-BE49-F238E27FC236}">
                <a16:creationId xmlns:a16="http://schemas.microsoft.com/office/drawing/2014/main" id="{6B03B9FC-80DC-4296-8660-1983F782D7E9}"/>
              </a:ext>
            </a:extLst>
          </p:cNvPr>
          <p:cNvSpPr/>
          <p:nvPr/>
        </p:nvSpPr>
        <p:spPr>
          <a:xfrm>
            <a:off x="904240" y="3244584"/>
            <a:ext cx="10657840" cy="2126864"/>
          </a:xfrm>
          <a:prstGeom prst="rect">
            <a:avLst/>
          </a:prstGeom>
        </p:spPr>
        <p:txBody>
          <a:bodyPr wrap="square">
            <a:spAutoFit/>
          </a:bodyPr>
          <a:lstStyle/>
          <a:p>
            <a:pPr algn="just">
              <a:lnSpc>
                <a:spcPct val="150000"/>
              </a:lnSpc>
            </a:pPr>
            <a:r>
              <a:rPr lang="es-MX" b="1" dirty="0"/>
              <a:t>Evaluación de políticas públicas</a:t>
            </a:r>
            <a:r>
              <a:rPr lang="es-MX" dirty="0"/>
              <a:t>: Estudio especializado que se enfoca en determinar tanto la pertinencia de las políticas públicas para atender los problemas públicos definidos por el Gobierno Federal, como su efectividad para alcanzar los objetivos programados; comprende el análisis del diseño de la política conforme a los componentes siguientes: normativo, institucional-organizacional, programático-presupuestal, metodológico, de rendición de cuentas y de evaluación. También verifica la implementación de las políticas y sus resultados</a:t>
            </a:r>
          </a:p>
        </p:txBody>
      </p:sp>
      <p:sp>
        <p:nvSpPr>
          <p:cNvPr id="6" name="Rectángulo 5">
            <a:extLst>
              <a:ext uri="{FF2B5EF4-FFF2-40B4-BE49-F238E27FC236}">
                <a16:creationId xmlns:a16="http://schemas.microsoft.com/office/drawing/2014/main" id="{C904E387-EB68-47DD-80B8-378E1C20B957}"/>
              </a:ext>
            </a:extLst>
          </p:cNvPr>
          <p:cNvSpPr/>
          <p:nvPr/>
        </p:nvSpPr>
        <p:spPr>
          <a:xfrm>
            <a:off x="794098" y="657126"/>
            <a:ext cx="10886440" cy="2126864"/>
          </a:xfrm>
          <a:prstGeom prst="rect">
            <a:avLst/>
          </a:prstGeom>
        </p:spPr>
        <p:txBody>
          <a:bodyPr wrap="square">
            <a:spAutoFit/>
          </a:bodyPr>
          <a:lstStyle/>
          <a:p>
            <a:pPr algn="just">
              <a:lnSpc>
                <a:spcPct val="150000"/>
              </a:lnSpc>
            </a:pPr>
            <a:r>
              <a:rPr lang="es-MX" b="1" dirty="0"/>
              <a:t>Intervención de control interno</a:t>
            </a:r>
            <a:r>
              <a:rPr lang="es-MX" dirty="0"/>
              <a:t>: Revisión de carácter preventivo que realizan los Órganos Internos de Control con el objetivo de evaluar el estado que guarda el control interno de los programas estratégicos y prioritarios en las dependencias, incluyendo sus órganos administrativos desconcentrados, y entidades de la APF, para anticiparse a riesgos que, en caso de materializarse, obstaculicen o impidan el logro de los objetivos y metas, y posibiliten espacios a la corrupción; su finalidad es fortalecer el control interno</a:t>
            </a:r>
          </a:p>
        </p:txBody>
      </p:sp>
    </p:spTree>
    <p:extLst>
      <p:ext uri="{BB962C8B-B14F-4D97-AF65-F5344CB8AC3E}">
        <p14:creationId xmlns:p14="http://schemas.microsoft.com/office/powerpoint/2010/main" val="35069875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A2C7DFC-AE4D-4609-B76D-D5A46D21461E}"/>
              </a:ext>
            </a:extLst>
          </p:cNvPr>
          <p:cNvSpPr>
            <a:spLocks noGrp="1"/>
          </p:cNvSpPr>
          <p:nvPr>
            <p:ph type="sldNum" sz="quarter" idx="2"/>
          </p:nvPr>
        </p:nvSpPr>
        <p:spPr/>
        <p:txBody>
          <a:bodyPr/>
          <a:lstStyle/>
          <a:p>
            <a:fld id="{86CB4B4D-7CA3-9044-876B-883B54F8677D}" type="slidenum">
              <a:rPr lang="es-MX" smtClean="0"/>
              <a:t>13</a:t>
            </a:fld>
            <a:endParaRPr lang="es-MX"/>
          </a:p>
        </p:txBody>
      </p:sp>
      <p:sp>
        <p:nvSpPr>
          <p:cNvPr id="5" name="Rectángulo 4">
            <a:extLst>
              <a:ext uri="{FF2B5EF4-FFF2-40B4-BE49-F238E27FC236}">
                <a16:creationId xmlns:a16="http://schemas.microsoft.com/office/drawing/2014/main" id="{68BFCD08-7189-4179-BD08-1BEB49609844}"/>
              </a:ext>
            </a:extLst>
          </p:cNvPr>
          <p:cNvSpPr/>
          <p:nvPr/>
        </p:nvSpPr>
        <p:spPr>
          <a:xfrm>
            <a:off x="1280159" y="1720840"/>
            <a:ext cx="10073641" cy="2957861"/>
          </a:xfrm>
          <a:prstGeom prst="rect">
            <a:avLst/>
          </a:prstGeom>
        </p:spPr>
        <p:txBody>
          <a:bodyPr wrap="square">
            <a:spAutoFit/>
          </a:bodyPr>
          <a:lstStyle/>
          <a:p>
            <a:pPr algn="just">
              <a:lnSpc>
                <a:spcPct val="150000"/>
              </a:lnSpc>
            </a:pPr>
            <a:r>
              <a:rPr lang="es-MX" b="1" dirty="0"/>
              <a:t>Verificación de calidad</a:t>
            </a:r>
            <a:r>
              <a:rPr lang="es-MX" dirty="0"/>
              <a:t>: La que se practica en materia de obras públicas, durante la construcción, instalación, ampliación, adecuación, remodelación, restauración, conservación, modificación y mantenimiento de las mismas, mediante la verificación de una muestra representativa de los componentes de las estructuras o de los materiales empleados, para comprobar que cumplen con las normas y estándares nacionales e internacionales de la industria de la construcción, y constatar que las obras se realizan de acuerdo con los proyectos autorizados y con las especificaciones técnicas establecidas en los contratos, y con ello asegurar la vida útil prevista.</a:t>
            </a:r>
          </a:p>
        </p:txBody>
      </p:sp>
    </p:spTree>
    <p:extLst>
      <p:ext uri="{BB962C8B-B14F-4D97-AF65-F5344CB8AC3E}">
        <p14:creationId xmlns:p14="http://schemas.microsoft.com/office/powerpoint/2010/main" val="734627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04773-3FB9-4030-BC18-499EDE6DDD66}"/>
              </a:ext>
            </a:extLst>
          </p:cNvPr>
          <p:cNvSpPr>
            <a:spLocks noGrp="1"/>
          </p:cNvSpPr>
          <p:nvPr>
            <p:ph type="title"/>
          </p:nvPr>
        </p:nvSpPr>
        <p:spPr/>
        <p:txBody>
          <a:bodyPr/>
          <a:lstStyle/>
          <a:p>
            <a:r>
              <a:rPr lang="es-MX" dirty="0"/>
              <a:t>Tipos de auditoría</a:t>
            </a:r>
          </a:p>
        </p:txBody>
      </p:sp>
      <p:sp>
        <p:nvSpPr>
          <p:cNvPr id="3" name="Marcador de texto 2">
            <a:extLst>
              <a:ext uri="{FF2B5EF4-FFF2-40B4-BE49-F238E27FC236}">
                <a16:creationId xmlns:a16="http://schemas.microsoft.com/office/drawing/2014/main" id="{B79A03C1-35DD-4788-818F-357B7694647E}"/>
              </a:ext>
            </a:extLst>
          </p:cNvPr>
          <p:cNvSpPr>
            <a:spLocks noGrp="1"/>
          </p:cNvSpPr>
          <p:nvPr>
            <p:ph type="body" sz="half" idx="1"/>
          </p:nvPr>
        </p:nvSpPr>
        <p:spPr/>
        <p:txBody>
          <a:bodyPr/>
          <a:lstStyle/>
          <a:p>
            <a:pPr algn="ctr"/>
            <a:r>
              <a:rPr lang="es-MX" dirty="0"/>
              <a:t>SFP</a:t>
            </a:r>
          </a:p>
        </p:txBody>
      </p:sp>
      <p:sp>
        <p:nvSpPr>
          <p:cNvPr id="4" name="Marcador de número de diapositiva 3">
            <a:extLst>
              <a:ext uri="{FF2B5EF4-FFF2-40B4-BE49-F238E27FC236}">
                <a16:creationId xmlns:a16="http://schemas.microsoft.com/office/drawing/2014/main" id="{A6960A3E-78F4-4766-AEDD-95DAA3E0424A}"/>
              </a:ext>
            </a:extLst>
          </p:cNvPr>
          <p:cNvSpPr>
            <a:spLocks noGrp="1"/>
          </p:cNvSpPr>
          <p:nvPr>
            <p:ph type="sldNum" sz="quarter" idx="2"/>
          </p:nvPr>
        </p:nvSpPr>
        <p:spPr/>
        <p:txBody>
          <a:bodyPr/>
          <a:lstStyle/>
          <a:p>
            <a:fld id="{86CB4B4D-7CA3-9044-876B-883B54F8677D}" type="slidenum">
              <a:rPr lang="es-MX" smtClean="0"/>
              <a:t>14</a:t>
            </a:fld>
            <a:endParaRPr lang="es-MX"/>
          </a:p>
        </p:txBody>
      </p:sp>
    </p:spTree>
    <p:extLst>
      <p:ext uri="{BB962C8B-B14F-4D97-AF65-F5344CB8AC3E}">
        <p14:creationId xmlns:p14="http://schemas.microsoft.com/office/powerpoint/2010/main" val="15503502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C7F0DA1-4361-4BAD-9B74-782876CFA718}"/>
              </a:ext>
            </a:extLst>
          </p:cNvPr>
          <p:cNvSpPr>
            <a:spLocks noGrp="1"/>
          </p:cNvSpPr>
          <p:nvPr>
            <p:ph type="sldNum" sz="quarter" idx="2"/>
          </p:nvPr>
        </p:nvSpPr>
        <p:spPr/>
        <p:txBody>
          <a:bodyPr/>
          <a:lstStyle/>
          <a:p>
            <a:fld id="{86CB4B4D-7CA3-9044-876B-883B54F8677D}" type="slidenum">
              <a:rPr lang="es-MX" smtClean="0"/>
              <a:t>15</a:t>
            </a:fld>
            <a:endParaRPr lang="es-MX"/>
          </a:p>
        </p:txBody>
      </p:sp>
      <p:sp>
        <p:nvSpPr>
          <p:cNvPr id="5" name="Rectángulo 4">
            <a:extLst>
              <a:ext uri="{FF2B5EF4-FFF2-40B4-BE49-F238E27FC236}">
                <a16:creationId xmlns:a16="http://schemas.microsoft.com/office/drawing/2014/main" id="{2EBDD92A-1799-4F92-A4CC-45F6CD5BCB11}"/>
              </a:ext>
            </a:extLst>
          </p:cNvPr>
          <p:cNvSpPr/>
          <p:nvPr/>
        </p:nvSpPr>
        <p:spPr>
          <a:xfrm>
            <a:off x="1163408" y="532590"/>
            <a:ext cx="10058400" cy="923330"/>
          </a:xfrm>
          <a:prstGeom prst="rect">
            <a:avLst/>
          </a:prstGeom>
        </p:spPr>
        <p:txBody>
          <a:bodyPr wrap="square">
            <a:spAutoFit/>
          </a:bodyPr>
          <a:lstStyle/>
          <a:p>
            <a:pPr algn="just"/>
            <a:r>
              <a:rPr lang="es-MX" dirty="0"/>
              <a:t>Las auditorías pueden ser de varios tipos: </a:t>
            </a:r>
            <a:r>
              <a:rPr lang="es-MX" b="1" dirty="0"/>
              <a:t>adquisiciones</a:t>
            </a:r>
            <a:r>
              <a:rPr lang="es-MX" dirty="0"/>
              <a:t>; </a:t>
            </a:r>
            <a:r>
              <a:rPr lang="es-MX" b="1" dirty="0"/>
              <a:t>obra pública</a:t>
            </a:r>
            <a:r>
              <a:rPr lang="es-MX" dirty="0"/>
              <a:t>; </a:t>
            </a:r>
            <a:r>
              <a:rPr lang="es-MX" b="1" dirty="0"/>
              <a:t>desempeño</a:t>
            </a:r>
            <a:r>
              <a:rPr lang="es-MX" dirty="0"/>
              <a:t>; </a:t>
            </a:r>
            <a:r>
              <a:rPr lang="es-MX" b="1" dirty="0"/>
              <a:t>financieras</a:t>
            </a:r>
            <a:r>
              <a:rPr lang="es-MX" dirty="0"/>
              <a:t> y de </a:t>
            </a:r>
            <a:r>
              <a:rPr lang="es-MX" b="1" dirty="0"/>
              <a:t>cumplimiento</a:t>
            </a:r>
            <a:r>
              <a:rPr lang="es-MX" dirty="0"/>
              <a:t>; </a:t>
            </a:r>
            <a:r>
              <a:rPr lang="es-MX" b="1" dirty="0"/>
              <a:t>operación regional</a:t>
            </a:r>
            <a:r>
              <a:rPr lang="es-MX" dirty="0"/>
              <a:t>; al </a:t>
            </a:r>
            <a:r>
              <a:rPr lang="es-MX" b="1" dirty="0"/>
              <a:t>patrimonio público federal</a:t>
            </a:r>
            <a:r>
              <a:rPr lang="es-MX" dirty="0"/>
              <a:t>, y de </a:t>
            </a:r>
            <a:r>
              <a:rPr lang="es-MX" b="1" dirty="0"/>
              <a:t>seguimiento</a:t>
            </a:r>
            <a:r>
              <a:rPr lang="es-MX" dirty="0"/>
              <a:t>, que se indican de manera enunciativa mas no limitativa, como se definen a continuación:</a:t>
            </a:r>
          </a:p>
        </p:txBody>
      </p:sp>
      <p:sp>
        <p:nvSpPr>
          <p:cNvPr id="6" name="Rectángulo 5">
            <a:extLst>
              <a:ext uri="{FF2B5EF4-FFF2-40B4-BE49-F238E27FC236}">
                <a16:creationId xmlns:a16="http://schemas.microsoft.com/office/drawing/2014/main" id="{2D6D2411-D5E9-4B35-851F-6CB8E4E7A68F}"/>
              </a:ext>
            </a:extLst>
          </p:cNvPr>
          <p:cNvSpPr/>
          <p:nvPr/>
        </p:nvSpPr>
        <p:spPr>
          <a:xfrm>
            <a:off x="1163408" y="1429326"/>
            <a:ext cx="10058400" cy="923330"/>
          </a:xfrm>
          <a:prstGeom prst="rect">
            <a:avLst/>
          </a:prstGeom>
        </p:spPr>
        <p:txBody>
          <a:bodyPr wrap="square">
            <a:spAutoFit/>
          </a:bodyPr>
          <a:lstStyle/>
          <a:p>
            <a:pPr algn="just"/>
            <a:r>
              <a:rPr lang="es-MX" dirty="0"/>
              <a:t>a) </a:t>
            </a:r>
            <a:r>
              <a:rPr lang="es-MX" b="1" dirty="0"/>
              <a:t>Auditorías a adquisiciones</a:t>
            </a:r>
            <a:r>
              <a:rPr lang="es-MX" dirty="0"/>
              <a:t>: Se enfocan en la revisión de la planeación, programación, presupuestación, adjudicación, contratación, gasto, registro, entregables y finiquito de las contrataciones públicas por adquisiciones, arrendamientos y servicios;</a:t>
            </a:r>
          </a:p>
        </p:txBody>
      </p:sp>
      <p:sp>
        <p:nvSpPr>
          <p:cNvPr id="7" name="Rectángulo 6">
            <a:extLst>
              <a:ext uri="{FF2B5EF4-FFF2-40B4-BE49-F238E27FC236}">
                <a16:creationId xmlns:a16="http://schemas.microsoft.com/office/drawing/2014/main" id="{3528D080-7A81-4906-A243-BA3A608E1172}"/>
              </a:ext>
            </a:extLst>
          </p:cNvPr>
          <p:cNvSpPr/>
          <p:nvPr/>
        </p:nvSpPr>
        <p:spPr>
          <a:xfrm>
            <a:off x="1132793" y="2505670"/>
            <a:ext cx="10058400" cy="923330"/>
          </a:xfrm>
          <a:prstGeom prst="rect">
            <a:avLst/>
          </a:prstGeom>
        </p:spPr>
        <p:txBody>
          <a:bodyPr wrap="square">
            <a:spAutoFit/>
          </a:bodyPr>
          <a:lstStyle/>
          <a:p>
            <a:pPr algn="just"/>
            <a:r>
              <a:rPr lang="es-MX" dirty="0"/>
              <a:t>b) </a:t>
            </a:r>
            <a:r>
              <a:rPr lang="es-MX" b="1" dirty="0"/>
              <a:t>Auditorías a obra pública</a:t>
            </a:r>
            <a:r>
              <a:rPr lang="es-MX" dirty="0"/>
              <a:t>: Se efectúan para comprobar que la planeación, adjudicación, contratación, programación, ejecución, entrega-recepción y puesta en operación de las obras públicas y servicios relacionados con las mismas, se ajustaron a la legislación y normativa aplicable; </a:t>
            </a:r>
          </a:p>
        </p:txBody>
      </p:sp>
      <p:sp>
        <p:nvSpPr>
          <p:cNvPr id="8" name="Rectángulo 7">
            <a:extLst>
              <a:ext uri="{FF2B5EF4-FFF2-40B4-BE49-F238E27FC236}">
                <a16:creationId xmlns:a16="http://schemas.microsoft.com/office/drawing/2014/main" id="{D31FA53E-DC67-42F1-B3AC-62A407933140}"/>
              </a:ext>
            </a:extLst>
          </p:cNvPr>
          <p:cNvSpPr/>
          <p:nvPr/>
        </p:nvSpPr>
        <p:spPr>
          <a:xfrm>
            <a:off x="1132792" y="3429000"/>
            <a:ext cx="10089016" cy="1200329"/>
          </a:xfrm>
          <a:prstGeom prst="rect">
            <a:avLst/>
          </a:prstGeom>
        </p:spPr>
        <p:txBody>
          <a:bodyPr wrap="square">
            <a:spAutoFit/>
          </a:bodyPr>
          <a:lstStyle/>
          <a:p>
            <a:pPr algn="just"/>
            <a:r>
              <a:rPr lang="es-MX" dirty="0"/>
              <a:t>c) </a:t>
            </a:r>
            <a:r>
              <a:rPr lang="es-MX" b="1" dirty="0"/>
              <a:t>Auditorías a la operación regional</a:t>
            </a:r>
            <a:r>
              <a:rPr lang="es-MX" dirty="0"/>
              <a:t>: Consisten en la revisión del ejercicio presupuestario y del cumplimiento de metas y objetivos de los fondos y programas financiados con recursos públicos federales transferidos a estados y municipios, en materia de educación, salud, creación de infraestructura básica, abatimiento de la pobreza y seguridad pública;</a:t>
            </a:r>
          </a:p>
        </p:txBody>
      </p:sp>
      <p:sp>
        <p:nvSpPr>
          <p:cNvPr id="10" name="Rectángulo 9">
            <a:extLst>
              <a:ext uri="{FF2B5EF4-FFF2-40B4-BE49-F238E27FC236}">
                <a16:creationId xmlns:a16="http://schemas.microsoft.com/office/drawing/2014/main" id="{9A333464-F733-4C4E-93BE-2A4B1FF24822}"/>
              </a:ext>
            </a:extLst>
          </p:cNvPr>
          <p:cNvSpPr/>
          <p:nvPr/>
        </p:nvSpPr>
        <p:spPr>
          <a:xfrm>
            <a:off x="1132791" y="4629329"/>
            <a:ext cx="10232574" cy="1477328"/>
          </a:xfrm>
          <a:prstGeom prst="rect">
            <a:avLst/>
          </a:prstGeom>
        </p:spPr>
        <p:txBody>
          <a:bodyPr wrap="square">
            <a:spAutoFit/>
          </a:bodyPr>
          <a:lstStyle/>
          <a:p>
            <a:pPr algn="just"/>
            <a:r>
              <a:rPr lang="es-MX" dirty="0"/>
              <a:t>d) </a:t>
            </a:r>
            <a:r>
              <a:rPr lang="es-MX" b="1" dirty="0"/>
              <a:t>Auditorías al desempeño</a:t>
            </a:r>
            <a:r>
              <a:rPr lang="es-MX" dirty="0"/>
              <a:t>: Revisiones que permiten conocer si los programas federales operan bajo los principios de eficacia, eficiencia y economía para el cumplimiento de sus objetivos y metas, conforme a los indicadores establecidos en el Presupuesto de Egresos de la Federación (PEF) y tomando en cuenta el Plan Nacional de Desarrollo (PND), los programas sectoriales, regionales, operativos anuales, y demás programas de las entidades fiscalizadas, entre otros y, en su caso, el uso de los recursos públicos federales; </a:t>
            </a:r>
          </a:p>
        </p:txBody>
      </p:sp>
    </p:spTree>
    <p:extLst>
      <p:ext uri="{BB962C8B-B14F-4D97-AF65-F5344CB8AC3E}">
        <p14:creationId xmlns:p14="http://schemas.microsoft.com/office/powerpoint/2010/main" val="433190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034DA83-9273-48FF-8636-D3E9BD662E49}"/>
              </a:ext>
            </a:extLst>
          </p:cNvPr>
          <p:cNvSpPr>
            <a:spLocks noGrp="1"/>
          </p:cNvSpPr>
          <p:nvPr>
            <p:ph type="sldNum" sz="quarter" idx="2"/>
          </p:nvPr>
        </p:nvSpPr>
        <p:spPr/>
        <p:txBody>
          <a:bodyPr/>
          <a:lstStyle/>
          <a:p>
            <a:fld id="{86CB4B4D-7CA3-9044-876B-883B54F8677D}" type="slidenum">
              <a:rPr lang="es-MX" smtClean="0"/>
              <a:t>16</a:t>
            </a:fld>
            <a:endParaRPr lang="es-MX"/>
          </a:p>
        </p:txBody>
      </p:sp>
      <p:sp>
        <p:nvSpPr>
          <p:cNvPr id="5" name="Rectángulo 4">
            <a:extLst>
              <a:ext uri="{FF2B5EF4-FFF2-40B4-BE49-F238E27FC236}">
                <a16:creationId xmlns:a16="http://schemas.microsoft.com/office/drawing/2014/main" id="{1F339C33-FDD9-4868-8AE5-9BC9F5AC9084}"/>
              </a:ext>
            </a:extLst>
          </p:cNvPr>
          <p:cNvSpPr/>
          <p:nvPr/>
        </p:nvSpPr>
        <p:spPr>
          <a:xfrm>
            <a:off x="908956" y="813175"/>
            <a:ext cx="10374087" cy="1477328"/>
          </a:xfrm>
          <a:prstGeom prst="rect">
            <a:avLst/>
          </a:prstGeom>
        </p:spPr>
        <p:txBody>
          <a:bodyPr wrap="square">
            <a:spAutoFit/>
          </a:bodyPr>
          <a:lstStyle/>
          <a:p>
            <a:pPr algn="just"/>
            <a:r>
              <a:rPr lang="es-MX" dirty="0"/>
              <a:t>e) </a:t>
            </a:r>
            <a:r>
              <a:rPr lang="es-MX" b="1" dirty="0"/>
              <a:t>Auditorías al patrimonio público federal</a:t>
            </a:r>
            <a:r>
              <a:rPr lang="es-MX" dirty="0"/>
              <a:t>: Su objetivo es dictaminar los estados financieros, contables y presupuestales de las dependencias y entidades de la APF, fideicomisos públicos no paraestatales, mandatos y contratos análogos, así como proyectos financiados por organismos financieros internacionales. La dictaminación puede incluir, cuando resulte procedente, el cumplimiento de obligaciones fiscales federales y estatales, y de los órganos reguladores en materia financiera;</a:t>
            </a:r>
          </a:p>
        </p:txBody>
      </p:sp>
      <p:sp>
        <p:nvSpPr>
          <p:cNvPr id="6" name="Rectángulo 5">
            <a:extLst>
              <a:ext uri="{FF2B5EF4-FFF2-40B4-BE49-F238E27FC236}">
                <a16:creationId xmlns:a16="http://schemas.microsoft.com/office/drawing/2014/main" id="{0F27C3CA-0D74-4074-8174-3A5A22D7FAC5}"/>
              </a:ext>
            </a:extLst>
          </p:cNvPr>
          <p:cNvSpPr/>
          <p:nvPr/>
        </p:nvSpPr>
        <p:spPr>
          <a:xfrm>
            <a:off x="908957" y="2448262"/>
            <a:ext cx="10374086" cy="1477328"/>
          </a:xfrm>
          <a:prstGeom prst="rect">
            <a:avLst/>
          </a:prstGeom>
        </p:spPr>
        <p:txBody>
          <a:bodyPr wrap="square">
            <a:spAutoFit/>
          </a:bodyPr>
          <a:lstStyle/>
          <a:p>
            <a:pPr algn="just"/>
            <a:r>
              <a:rPr lang="es-MX" dirty="0"/>
              <a:t>f) </a:t>
            </a:r>
            <a:r>
              <a:rPr lang="es-MX" b="1" dirty="0"/>
              <a:t>Auditorías financieras y de cumplimiento</a:t>
            </a:r>
            <a:r>
              <a:rPr lang="es-MX" dirty="0"/>
              <a:t>: Se enfocan en la evaluación de la gestión financiera de la APF, centralizada y paraestatal, para comprobar el cumplimiento de lo establecido en la Ley de Ingresos y el Presupuesto de Egresos, y demás disposiciones legales aplicables, en cuanto a los ingresos, egresos, deuda pública, la operación de los fideicomisos públicos no paraestatales, mandatos y contratos análogos; así como el manejo y registro financiero, contable, presupuestal, programático y económico;</a:t>
            </a:r>
          </a:p>
        </p:txBody>
      </p:sp>
      <p:sp>
        <p:nvSpPr>
          <p:cNvPr id="7" name="Rectángulo 6">
            <a:extLst>
              <a:ext uri="{FF2B5EF4-FFF2-40B4-BE49-F238E27FC236}">
                <a16:creationId xmlns:a16="http://schemas.microsoft.com/office/drawing/2014/main" id="{061D841D-294A-48C5-94F9-4C5598734A68}"/>
              </a:ext>
            </a:extLst>
          </p:cNvPr>
          <p:cNvSpPr/>
          <p:nvPr/>
        </p:nvSpPr>
        <p:spPr>
          <a:xfrm>
            <a:off x="989235" y="5477530"/>
            <a:ext cx="10232574" cy="646331"/>
          </a:xfrm>
          <a:prstGeom prst="rect">
            <a:avLst/>
          </a:prstGeom>
        </p:spPr>
        <p:txBody>
          <a:bodyPr wrap="square">
            <a:spAutoFit/>
          </a:bodyPr>
          <a:lstStyle/>
          <a:p>
            <a:r>
              <a:rPr lang="es-MX" dirty="0"/>
              <a:t>h) </a:t>
            </a:r>
            <a:r>
              <a:rPr lang="es-MX" b="1" dirty="0"/>
              <a:t>Auditorías de cumplimiento</a:t>
            </a:r>
            <a:r>
              <a:rPr lang="es-MX" dirty="0"/>
              <a:t>: Revisiones en las que se comprueba que una entidad unidad fiscalizada opera conforme a la legislación y normativa correspondiente a su ámbito de competencia.</a:t>
            </a:r>
          </a:p>
        </p:txBody>
      </p:sp>
      <p:sp>
        <p:nvSpPr>
          <p:cNvPr id="9" name="Rectángulo 8">
            <a:extLst>
              <a:ext uri="{FF2B5EF4-FFF2-40B4-BE49-F238E27FC236}">
                <a16:creationId xmlns:a16="http://schemas.microsoft.com/office/drawing/2014/main" id="{8A24C7E5-4540-4796-8C56-21671260565F}"/>
              </a:ext>
            </a:extLst>
          </p:cNvPr>
          <p:cNvSpPr/>
          <p:nvPr/>
        </p:nvSpPr>
        <p:spPr>
          <a:xfrm>
            <a:off x="979710" y="4083349"/>
            <a:ext cx="10374085" cy="1200329"/>
          </a:xfrm>
          <a:prstGeom prst="rect">
            <a:avLst/>
          </a:prstGeom>
        </p:spPr>
        <p:txBody>
          <a:bodyPr wrap="square">
            <a:spAutoFit/>
          </a:bodyPr>
          <a:lstStyle/>
          <a:p>
            <a:pPr algn="just"/>
            <a:r>
              <a:rPr lang="es-MX" dirty="0"/>
              <a:t>g) </a:t>
            </a:r>
            <a:r>
              <a:rPr lang="es-MX" b="1" dirty="0"/>
              <a:t>Auditorías de seguimiento</a:t>
            </a:r>
            <a:r>
              <a:rPr lang="es-MX" dirty="0"/>
              <a:t>: Revisiones que dan continuidad a los hallazgos determinados en los actos de fiscalización, acreditando los avances en las acciones emprendidas por las entidades fiscalizadas para la atención de las observaciones correctivas y recomendaciones al desempeño y preventivas, con el fin de vigilar y asegurar que las acciones fueron implementadas eficazmente;</a:t>
            </a:r>
          </a:p>
        </p:txBody>
      </p:sp>
    </p:spTree>
    <p:extLst>
      <p:ext uri="{BB962C8B-B14F-4D97-AF65-F5344CB8AC3E}">
        <p14:creationId xmlns:p14="http://schemas.microsoft.com/office/powerpoint/2010/main" val="9083653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2"/>
          </p:nvPr>
        </p:nvSpPr>
        <p:spPr/>
        <p:txBody>
          <a:bodyPr/>
          <a:lstStyle/>
          <a:p>
            <a:fld id="{86CB4B4D-7CA3-9044-876B-883B54F8677D}" type="slidenum">
              <a:rPr lang="es-MX" smtClean="0"/>
              <a:t>17</a:t>
            </a:fld>
            <a:endParaRPr lang="es-MX" dirty="0"/>
          </a:p>
        </p:txBody>
      </p:sp>
      <p:sp>
        <p:nvSpPr>
          <p:cNvPr id="4" name="Rectángulo 3">
            <a:extLst>
              <a:ext uri="{FF2B5EF4-FFF2-40B4-BE49-F238E27FC236}">
                <a16:creationId xmlns:a16="http://schemas.microsoft.com/office/drawing/2014/main" id="{E75BF4E9-C46F-42ED-9D56-82BFBE69AEFA}"/>
              </a:ext>
            </a:extLst>
          </p:cNvPr>
          <p:cNvSpPr/>
          <p:nvPr/>
        </p:nvSpPr>
        <p:spPr>
          <a:xfrm>
            <a:off x="3305926" y="651883"/>
            <a:ext cx="5580148" cy="424732"/>
          </a:xfrm>
          <a:prstGeom prst="rect">
            <a:avLst/>
          </a:prstGeom>
        </p:spPr>
        <p:txBody>
          <a:bodyPr wrap="square">
            <a:spAutoFit/>
          </a:bodyPr>
          <a:lstStyle/>
          <a:p>
            <a:pPr algn="ctr" defTabSz="868680">
              <a:lnSpc>
                <a:spcPct val="90000"/>
              </a:lnSpc>
            </a:pPr>
            <a:r>
              <a:rPr lang="es-MX" sz="2400" b="1" kern="1200" dirty="0">
                <a:solidFill>
                  <a:srgbClr val="0070C0"/>
                </a:solidFill>
                <a:latin typeface="Montserrat" panose="00000500000000000000" pitchFamily="2" charset="0"/>
                <a:sym typeface="Montserrat SemiBold"/>
              </a:rPr>
              <a:t>Sub temas</a:t>
            </a:r>
          </a:p>
        </p:txBody>
      </p:sp>
      <p:sp>
        <p:nvSpPr>
          <p:cNvPr id="20" name="Rectángulo: esquinas redondeadas 19">
            <a:extLst>
              <a:ext uri="{FF2B5EF4-FFF2-40B4-BE49-F238E27FC236}">
                <a16:creationId xmlns:a16="http://schemas.microsoft.com/office/drawing/2014/main" id="{10620BD4-D971-4AA5-A070-B2077DFC374C}"/>
              </a:ext>
            </a:extLst>
          </p:cNvPr>
          <p:cNvSpPr/>
          <p:nvPr/>
        </p:nvSpPr>
        <p:spPr>
          <a:xfrm>
            <a:off x="1206184" y="1283512"/>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3.1. Normatividad.</a:t>
            </a:r>
            <a:r>
              <a:rPr kumimoji="0" lang="es-MX" sz="1800" b="0" i="0" u="none" strike="noStrike" cap="none" spc="0" normalizeH="0" baseline="0" dirty="0">
                <a:ln>
                  <a:noFill/>
                </a:ln>
                <a:solidFill>
                  <a:schemeClr val="tx1"/>
                </a:solidFill>
                <a:effectLst/>
                <a:uFillTx/>
                <a:latin typeface="+mj-lt"/>
                <a:ea typeface="+mj-ea"/>
                <a:cs typeface="+mj-cs"/>
                <a:sym typeface="Calibri"/>
              </a:rPr>
              <a:t> </a:t>
            </a:r>
          </a:p>
        </p:txBody>
      </p:sp>
      <p:sp>
        <p:nvSpPr>
          <p:cNvPr id="9" name="Rectángulo: esquinas redondeadas 8">
            <a:extLst>
              <a:ext uri="{FF2B5EF4-FFF2-40B4-BE49-F238E27FC236}">
                <a16:creationId xmlns:a16="http://schemas.microsoft.com/office/drawing/2014/main" id="{AD72B92B-CE7F-4986-978F-0CF30664C4AD}"/>
              </a:ext>
            </a:extLst>
          </p:cNvPr>
          <p:cNvSpPr/>
          <p:nvPr/>
        </p:nvSpPr>
        <p:spPr>
          <a:xfrm>
            <a:off x="1206182" y="2065330"/>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MX" dirty="0">
                <a:solidFill>
                  <a:schemeClr val="tx1"/>
                </a:solidFill>
              </a:rPr>
              <a:t>3.2. Taller de riesgos: identificación y ponderación.</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
        <p:nvSpPr>
          <p:cNvPr id="10" name="Rectángulo: esquinas redondeadas 9">
            <a:extLst>
              <a:ext uri="{FF2B5EF4-FFF2-40B4-BE49-F238E27FC236}">
                <a16:creationId xmlns:a16="http://schemas.microsoft.com/office/drawing/2014/main" id="{2D40035B-087A-4E69-B113-D23437AC4F9B}"/>
              </a:ext>
            </a:extLst>
          </p:cNvPr>
          <p:cNvSpPr/>
          <p:nvPr/>
        </p:nvSpPr>
        <p:spPr>
          <a:xfrm>
            <a:off x="1206181" y="2837476"/>
            <a:ext cx="9997865" cy="408620"/>
          </a:xfrm>
          <a:prstGeom prst="round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s-MX" dirty="0">
                <a:solidFill>
                  <a:schemeClr val="tx1"/>
                </a:solidFill>
              </a:rPr>
              <a:t>3.3. Seguimiento y administración del PAF.</a:t>
            </a:r>
            <a:endParaRPr kumimoji="0" lang="es-MX" sz="18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4124889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a:xfrm>
            <a:off x="831850" y="784706"/>
            <a:ext cx="10521950" cy="1344540"/>
          </a:xfrm>
        </p:spPr>
        <p:txBody>
          <a:bodyPr/>
          <a:lstStyle/>
          <a:p>
            <a:r>
              <a:rPr lang="es-MX" dirty="0"/>
              <a:t>3.1. Normatividad</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831850" y="2956561"/>
            <a:ext cx="10515600" cy="472439"/>
          </a:xfrm>
        </p:spPr>
        <p:txBody>
          <a:bodyPr/>
          <a:lstStyle/>
          <a:p>
            <a:pPr algn="ctr"/>
            <a:r>
              <a:rPr lang="es-MX" dirty="0">
                <a:solidFill>
                  <a:srgbClr val="990033"/>
                </a:solidFill>
              </a:rPr>
              <a:t>Lineamientos Generales para la formulación de los PAT en los OIC’s. </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18</a:t>
            </a:fld>
            <a:endParaRPr lang="es-MX"/>
          </a:p>
        </p:txBody>
      </p:sp>
    </p:spTree>
    <p:extLst>
      <p:ext uri="{BB962C8B-B14F-4D97-AF65-F5344CB8AC3E}">
        <p14:creationId xmlns:p14="http://schemas.microsoft.com/office/powerpoint/2010/main" val="2908894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20D28DA-406A-4C9A-A860-7B7FDB570E08}"/>
              </a:ext>
            </a:extLst>
          </p:cNvPr>
          <p:cNvSpPr>
            <a:spLocks noGrp="1"/>
          </p:cNvSpPr>
          <p:nvPr>
            <p:ph type="sldNum" sz="quarter" idx="2"/>
          </p:nvPr>
        </p:nvSpPr>
        <p:spPr/>
        <p:txBody>
          <a:bodyPr/>
          <a:lstStyle/>
          <a:p>
            <a:fld id="{86CB4B4D-7CA3-9044-876B-883B54F8677D}" type="slidenum">
              <a:rPr lang="es-MX" smtClean="0"/>
              <a:t>19</a:t>
            </a:fld>
            <a:endParaRPr lang="es-MX"/>
          </a:p>
        </p:txBody>
      </p:sp>
      <p:sp>
        <p:nvSpPr>
          <p:cNvPr id="2" name="Rectángulo 1">
            <a:extLst>
              <a:ext uri="{FF2B5EF4-FFF2-40B4-BE49-F238E27FC236}">
                <a16:creationId xmlns:a16="http://schemas.microsoft.com/office/drawing/2014/main" id="{0FA6D3E4-9A7D-4E56-AE6C-C11418394CF3}"/>
              </a:ext>
            </a:extLst>
          </p:cNvPr>
          <p:cNvSpPr/>
          <p:nvPr/>
        </p:nvSpPr>
        <p:spPr>
          <a:xfrm>
            <a:off x="2625619" y="2136338"/>
            <a:ext cx="7672293" cy="2585323"/>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Plan Anual de Trabajo</a:t>
            </a:r>
          </a:p>
          <a:p>
            <a:pPr algn="ctr"/>
            <a:r>
              <a:rPr lang="es-ES" sz="5400" dirty="0">
                <a:ln w="0"/>
                <a:solidFill>
                  <a:schemeClr val="tx1"/>
                </a:solidFill>
                <a:effectLst>
                  <a:outerShdw blurRad="38100" dist="19050" dir="2700000" algn="tl" rotWithShape="0">
                    <a:schemeClr val="dk1">
                      <a:alpha val="40000"/>
                    </a:schemeClr>
                  </a:outerShdw>
                </a:effectLst>
              </a:rPr>
              <a:t>Vs</a:t>
            </a:r>
          </a:p>
          <a:p>
            <a:pPr algn="ctr"/>
            <a:r>
              <a:rPr lang="es-ES" sz="5400" b="0" cap="none" spc="0" dirty="0">
                <a:ln w="0"/>
                <a:solidFill>
                  <a:schemeClr val="tx1"/>
                </a:solidFill>
                <a:effectLst>
                  <a:outerShdw blurRad="38100" dist="19050" dir="2700000" algn="tl" rotWithShape="0">
                    <a:schemeClr val="dk1">
                      <a:alpha val="40000"/>
                    </a:schemeClr>
                  </a:outerShdw>
                </a:effectLst>
              </a:rPr>
              <a:t>Plan Anual de Fiscalización</a:t>
            </a:r>
          </a:p>
        </p:txBody>
      </p:sp>
    </p:spTree>
    <p:extLst>
      <p:ext uri="{BB962C8B-B14F-4D97-AF65-F5344CB8AC3E}">
        <p14:creationId xmlns:p14="http://schemas.microsoft.com/office/powerpoint/2010/main" val="37775837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C6ECA-560E-46A0-AEC6-EB50A0ADBEB1}"/>
              </a:ext>
            </a:extLst>
          </p:cNvPr>
          <p:cNvSpPr>
            <a:spLocks noGrp="1"/>
          </p:cNvSpPr>
          <p:nvPr>
            <p:ph type="title"/>
          </p:nvPr>
        </p:nvSpPr>
        <p:spPr/>
        <p:txBody>
          <a:bodyPr/>
          <a:lstStyle/>
          <a:p>
            <a:r>
              <a:rPr lang="es-MX" dirty="0"/>
              <a:t>Actividad no. 8</a:t>
            </a:r>
          </a:p>
        </p:txBody>
      </p:sp>
      <p:sp>
        <p:nvSpPr>
          <p:cNvPr id="3" name="Marcador de texto 2">
            <a:extLst>
              <a:ext uri="{FF2B5EF4-FFF2-40B4-BE49-F238E27FC236}">
                <a16:creationId xmlns:a16="http://schemas.microsoft.com/office/drawing/2014/main" id="{DA8103A1-1412-471A-ADC3-BB6C09749242}"/>
              </a:ext>
            </a:extLst>
          </p:cNvPr>
          <p:cNvSpPr>
            <a:spLocks noGrp="1"/>
          </p:cNvSpPr>
          <p:nvPr>
            <p:ph type="body" sz="half" idx="1"/>
          </p:nvPr>
        </p:nvSpPr>
        <p:spPr>
          <a:xfrm>
            <a:off x="831850" y="3200400"/>
            <a:ext cx="10515600" cy="1475089"/>
          </a:xfrm>
        </p:spPr>
        <p:txBody>
          <a:bodyPr/>
          <a:lstStyle/>
          <a:p>
            <a:pPr algn="ctr"/>
            <a:r>
              <a:rPr lang="es-MX" b="1" dirty="0">
                <a:solidFill>
                  <a:srgbClr val="990033"/>
                </a:solidFill>
              </a:rPr>
              <a:t>Debate</a:t>
            </a:r>
          </a:p>
          <a:p>
            <a:pPr algn="ctr"/>
            <a:r>
              <a:rPr lang="es-MX" dirty="0">
                <a:solidFill>
                  <a:srgbClr val="990033"/>
                </a:solidFill>
              </a:rPr>
              <a:t>¿Acto de fiscalización o auditoría?</a:t>
            </a:r>
          </a:p>
        </p:txBody>
      </p:sp>
      <p:sp>
        <p:nvSpPr>
          <p:cNvPr id="4" name="Marcador de número de diapositiva 3">
            <a:extLst>
              <a:ext uri="{FF2B5EF4-FFF2-40B4-BE49-F238E27FC236}">
                <a16:creationId xmlns:a16="http://schemas.microsoft.com/office/drawing/2014/main" id="{782B4183-3BD1-4F63-AB8C-7F05463DE290}"/>
              </a:ext>
            </a:extLst>
          </p:cNvPr>
          <p:cNvSpPr>
            <a:spLocks noGrp="1"/>
          </p:cNvSpPr>
          <p:nvPr>
            <p:ph type="sldNum" sz="quarter" idx="2"/>
          </p:nvPr>
        </p:nvSpPr>
        <p:spPr/>
        <p:txBody>
          <a:bodyPr/>
          <a:lstStyle/>
          <a:p>
            <a:fld id="{86CB4B4D-7CA3-9044-876B-883B54F8677D}" type="slidenum">
              <a:rPr lang="es-MX" smtClean="0"/>
              <a:t>2</a:t>
            </a:fld>
            <a:endParaRPr lang="es-MX"/>
          </a:p>
        </p:txBody>
      </p:sp>
    </p:spTree>
    <p:extLst>
      <p:ext uri="{BB962C8B-B14F-4D97-AF65-F5344CB8AC3E}">
        <p14:creationId xmlns:p14="http://schemas.microsoft.com/office/powerpoint/2010/main" val="229875499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77F414A-8864-4C0B-8320-CD5150446873}"/>
              </a:ext>
            </a:extLst>
          </p:cNvPr>
          <p:cNvSpPr>
            <a:spLocks noGrp="1"/>
          </p:cNvSpPr>
          <p:nvPr>
            <p:ph type="sldNum" sz="quarter" idx="12"/>
          </p:nvPr>
        </p:nvSpPr>
        <p:spPr/>
        <p:txBody>
          <a:bodyPr/>
          <a:lstStyle/>
          <a:p>
            <a:fld id="{86CB4B4D-7CA3-9044-876B-883B54F8677D}" type="slidenum">
              <a:rPr lang="es-MX" smtClean="0"/>
              <a:t>20</a:t>
            </a:fld>
            <a:endParaRPr lang="es-MX"/>
          </a:p>
        </p:txBody>
      </p:sp>
      <p:sp>
        <p:nvSpPr>
          <p:cNvPr id="5" name="Rectángulo 4">
            <a:extLst>
              <a:ext uri="{FF2B5EF4-FFF2-40B4-BE49-F238E27FC236}">
                <a16:creationId xmlns:a16="http://schemas.microsoft.com/office/drawing/2014/main" id="{84E4E454-37B1-4041-A5AE-D87FFD2B904E}"/>
              </a:ext>
            </a:extLst>
          </p:cNvPr>
          <p:cNvSpPr/>
          <p:nvPr/>
        </p:nvSpPr>
        <p:spPr>
          <a:xfrm>
            <a:off x="3285753" y="576832"/>
            <a:ext cx="6143028" cy="646331"/>
          </a:xfrm>
          <a:prstGeom prst="rect">
            <a:avLst/>
          </a:prstGeom>
          <a:noFill/>
        </p:spPr>
        <p:txBody>
          <a:bodyPr wrap="non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Actividades para aprobar el PAF</a:t>
            </a:r>
          </a:p>
        </p:txBody>
      </p:sp>
      <p:graphicFrame>
        <p:nvGraphicFramePr>
          <p:cNvPr id="9" name="Tabla 9">
            <a:extLst>
              <a:ext uri="{FF2B5EF4-FFF2-40B4-BE49-F238E27FC236}">
                <a16:creationId xmlns:a16="http://schemas.microsoft.com/office/drawing/2014/main" id="{6E518599-3B0D-42EF-BABF-C10DA18BB896}"/>
              </a:ext>
            </a:extLst>
          </p:cNvPr>
          <p:cNvGraphicFramePr>
            <a:graphicFrameLocks noGrp="1"/>
          </p:cNvGraphicFramePr>
          <p:nvPr>
            <p:extLst>
              <p:ext uri="{D42A27DB-BD31-4B8C-83A1-F6EECF244321}">
                <p14:modId xmlns:p14="http://schemas.microsoft.com/office/powerpoint/2010/main" val="2503249672"/>
              </p:ext>
            </p:extLst>
          </p:nvPr>
        </p:nvGraphicFramePr>
        <p:xfrm>
          <a:off x="2192256" y="1760220"/>
          <a:ext cx="8128000" cy="3337560"/>
        </p:xfrm>
        <a:graphic>
          <a:graphicData uri="http://schemas.openxmlformats.org/drawingml/2006/table">
            <a:tbl>
              <a:tblPr firstRow="1" bandRow="1">
                <a:tableStyleId>{72833802-FEF1-4C79-8D5D-14CF1EAF98D9}</a:tableStyleId>
              </a:tblPr>
              <a:tblGrid>
                <a:gridCol w="8128000">
                  <a:extLst>
                    <a:ext uri="{9D8B030D-6E8A-4147-A177-3AD203B41FA5}">
                      <a16:colId xmlns:a16="http://schemas.microsoft.com/office/drawing/2014/main" val="4054079190"/>
                    </a:ext>
                  </a:extLst>
                </a:gridCol>
              </a:tblGrid>
              <a:tr h="370840">
                <a:tc>
                  <a:txBody>
                    <a:bodyPr/>
                    <a:lstStyle/>
                    <a:p>
                      <a:pPr algn="ctr"/>
                      <a:r>
                        <a:rPr lang="es-MX" dirty="0"/>
                        <a:t>ACTIVIDADES</a:t>
                      </a:r>
                    </a:p>
                  </a:txBody>
                  <a:tcPr/>
                </a:tc>
                <a:extLst>
                  <a:ext uri="{0D108BD9-81ED-4DB2-BD59-A6C34878D82A}">
                    <a16:rowId xmlns:a16="http://schemas.microsoft.com/office/drawing/2014/main" val="2048596600"/>
                  </a:ext>
                </a:extLst>
              </a:tr>
              <a:tr h="370840">
                <a:tc>
                  <a:txBody>
                    <a:bodyPr/>
                    <a:lstStyle/>
                    <a:p>
                      <a:pPr algn="ctr"/>
                      <a:r>
                        <a:rPr lang="es-MX" dirty="0"/>
                        <a:t>Incorporación del PAF en el SIA</a:t>
                      </a:r>
                    </a:p>
                  </a:txBody>
                  <a:tcPr/>
                </a:tc>
                <a:extLst>
                  <a:ext uri="{0D108BD9-81ED-4DB2-BD59-A6C34878D82A}">
                    <a16:rowId xmlns:a16="http://schemas.microsoft.com/office/drawing/2014/main" val="188340335"/>
                  </a:ext>
                </a:extLst>
              </a:tr>
              <a:tr h="370840">
                <a:tc>
                  <a:txBody>
                    <a:bodyPr/>
                    <a:lstStyle/>
                    <a:p>
                      <a:pPr algn="ctr"/>
                      <a:r>
                        <a:rPr lang="es-MX" dirty="0"/>
                        <a:t>Registro de los PAT en la PCI-OVC</a:t>
                      </a:r>
                    </a:p>
                  </a:txBody>
                  <a:tcPr/>
                </a:tc>
                <a:extLst>
                  <a:ext uri="{0D108BD9-81ED-4DB2-BD59-A6C34878D82A}">
                    <a16:rowId xmlns:a16="http://schemas.microsoft.com/office/drawing/2014/main" val="3525542662"/>
                  </a:ext>
                </a:extLst>
              </a:tr>
              <a:tr h="370840">
                <a:tc>
                  <a:txBody>
                    <a:bodyPr/>
                    <a:lstStyle/>
                    <a:p>
                      <a:pPr algn="ctr"/>
                      <a:r>
                        <a:rPr lang="es-MX" dirty="0"/>
                        <a:t>Remisión del PAF a la CGOVC para su opinión</a:t>
                      </a:r>
                    </a:p>
                  </a:txBody>
                  <a:tcPr/>
                </a:tc>
                <a:extLst>
                  <a:ext uri="{0D108BD9-81ED-4DB2-BD59-A6C34878D82A}">
                    <a16:rowId xmlns:a16="http://schemas.microsoft.com/office/drawing/2014/main" val="183333736"/>
                  </a:ext>
                </a:extLst>
              </a:tr>
              <a:tr h="370840">
                <a:tc>
                  <a:txBody>
                    <a:bodyPr/>
                    <a:lstStyle/>
                    <a:p>
                      <a:pPr algn="ctr"/>
                      <a:r>
                        <a:rPr lang="es-MX" dirty="0"/>
                        <a:t>Opinión de la CGOVC a los PAF</a:t>
                      </a:r>
                    </a:p>
                  </a:txBody>
                  <a:tcPr/>
                </a:tc>
                <a:extLst>
                  <a:ext uri="{0D108BD9-81ED-4DB2-BD59-A6C34878D82A}">
                    <a16:rowId xmlns:a16="http://schemas.microsoft.com/office/drawing/2014/main" val="777608748"/>
                  </a:ext>
                </a:extLst>
              </a:tr>
              <a:tr h="370840">
                <a:tc>
                  <a:txBody>
                    <a:bodyPr/>
                    <a:lstStyle/>
                    <a:p>
                      <a:pPr algn="ctr"/>
                      <a:r>
                        <a:rPr lang="es-MX" dirty="0"/>
                        <a:t>Opinión inicial (Unidades administrativas y Comisarios) al PAT</a:t>
                      </a:r>
                    </a:p>
                  </a:txBody>
                  <a:tcPr/>
                </a:tc>
                <a:extLst>
                  <a:ext uri="{0D108BD9-81ED-4DB2-BD59-A6C34878D82A}">
                    <a16:rowId xmlns:a16="http://schemas.microsoft.com/office/drawing/2014/main" val="3017178078"/>
                  </a:ext>
                </a:extLst>
              </a:tr>
              <a:tr h="370840">
                <a:tc>
                  <a:txBody>
                    <a:bodyPr/>
                    <a:lstStyle/>
                    <a:p>
                      <a:pPr algn="ctr"/>
                      <a:r>
                        <a:rPr lang="es-MX" dirty="0"/>
                        <a:t>Ajustes al PAT (Se deben atender los comentarios de la SFP)</a:t>
                      </a:r>
                    </a:p>
                  </a:txBody>
                  <a:tcPr/>
                </a:tc>
                <a:extLst>
                  <a:ext uri="{0D108BD9-81ED-4DB2-BD59-A6C34878D82A}">
                    <a16:rowId xmlns:a16="http://schemas.microsoft.com/office/drawing/2014/main" val="3537579971"/>
                  </a:ext>
                </a:extLst>
              </a:tr>
              <a:tr h="370840">
                <a:tc>
                  <a:txBody>
                    <a:bodyPr/>
                    <a:lstStyle/>
                    <a:p>
                      <a:pPr algn="ctr"/>
                      <a:r>
                        <a:rPr lang="es-MX" dirty="0"/>
                        <a:t>Opinión definitiva (Comisarios)</a:t>
                      </a:r>
                    </a:p>
                  </a:txBody>
                  <a:tcPr/>
                </a:tc>
                <a:extLst>
                  <a:ext uri="{0D108BD9-81ED-4DB2-BD59-A6C34878D82A}">
                    <a16:rowId xmlns:a16="http://schemas.microsoft.com/office/drawing/2014/main" val="2101995830"/>
                  </a:ext>
                </a:extLst>
              </a:tr>
              <a:tr h="370840">
                <a:tc>
                  <a:txBody>
                    <a:bodyPr/>
                    <a:lstStyle/>
                    <a:p>
                      <a:pPr algn="ctr"/>
                      <a:r>
                        <a:rPr lang="es-MX" dirty="0"/>
                        <a:t>Opinión favorable de los PAT por parte de la CGOVC</a:t>
                      </a:r>
                    </a:p>
                  </a:txBody>
                  <a:tcPr/>
                </a:tc>
                <a:extLst>
                  <a:ext uri="{0D108BD9-81ED-4DB2-BD59-A6C34878D82A}">
                    <a16:rowId xmlns:a16="http://schemas.microsoft.com/office/drawing/2014/main" val="2207173928"/>
                  </a:ext>
                </a:extLst>
              </a:tr>
            </a:tbl>
          </a:graphicData>
        </a:graphic>
      </p:graphicFrame>
    </p:spTree>
    <p:extLst>
      <p:ext uri="{BB962C8B-B14F-4D97-AF65-F5344CB8AC3E}">
        <p14:creationId xmlns:p14="http://schemas.microsoft.com/office/powerpoint/2010/main" val="102068061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AD6B8E-0991-477D-A482-C830FC939465}"/>
              </a:ext>
            </a:extLst>
          </p:cNvPr>
          <p:cNvSpPr>
            <a:spLocks noGrp="1"/>
          </p:cNvSpPr>
          <p:nvPr>
            <p:ph type="sldNum" sz="quarter" idx="12"/>
          </p:nvPr>
        </p:nvSpPr>
        <p:spPr/>
        <p:txBody>
          <a:bodyPr/>
          <a:lstStyle/>
          <a:p>
            <a:fld id="{86CB4B4D-7CA3-9044-876B-883B54F8677D}" type="slidenum">
              <a:rPr lang="es-MX" smtClean="0"/>
              <a:t>21</a:t>
            </a:fld>
            <a:endParaRPr lang="es-MX"/>
          </a:p>
        </p:txBody>
      </p:sp>
      <p:sp>
        <p:nvSpPr>
          <p:cNvPr id="5" name="Rectángulo 4">
            <a:extLst>
              <a:ext uri="{FF2B5EF4-FFF2-40B4-BE49-F238E27FC236}">
                <a16:creationId xmlns:a16="http://schemas.microsoft.com/office/drawing/2014/main" id="{315DE814-B5A6-48B8-9A9A-35BAC961728A}"/>
              </a:ext>
            </a:extLst>
          </p:cNvPr>
          <p:cNvSpPr/>
          <p:nvPr/>
        </p:nvSpPr>
        <p:spPr>
          <a:xfrm>
            <a:off x="5478994" y="576832"/>
            <a:ext cx="1443024"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PAF</a:t>
            </a:r>
          </a:p>
        </p:txBody>
      </p:sp>
      <p:sp>
        <p:nvSpPr>
          <p:cNvPr id="6" name="Elipse 5">
            <a:extLst>
              <a:ext uri="{FF2B5EF4-FFF2-40B4-BE49-F238E27FC236}">
                <a16:creationId xmlns:a16="http://schemas.microsoft.com/office/drawing/2014/main" id="{E8C04521-FCA6-4AA3-952B-32D444EE5849}"/>
              </a:ext>
            </a:extLst>
          </p:cNvPr>
          <p:cNvSpPr/>
          <p:nvPr/>
        </p:nvSpPr>
        <p:spPr>
          <a:xfrm>
            <a:off x="1527142" y="1838227"/>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Lineamientos</a:t>
            </a:r>
          </a:p>
        </p:txBody>
      </p:sp>
      <p:cxnSp>
        <p:nvCxnSpPr>
          <p:cNvPr id="7" name="Conector recto de flecha 6">
            <a:extLst>
              <a:ext uri="{FF2B5EF4-FFF2-40B4-BE49-F238E27FC236}">
                <a16:creationId xmlns:a16="http://schemas.microsoft.com/office/drawing/2014/main" id="{FB53B02C-90C2-4FBE-A7E1-21D62B553760}"/>
              </a:ext>
            </a:extLst>
          </p:cNvPr>
          <p:cNvCxnSpPr>
            <a:cxnSpLocks/>
          </p:cNvCxnSpPr>
          <p:nvPr/>
        </p:nvCxnSpPr>
        <p:spPr>
          <a:xfrm>
            <a:off x="3116098" y="2555404"/>
            <a:ext cx="635726"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 name="Elipse 7">
            <a:extLst>
              <a:ext uri="{FF2B5EF4-FFF2-40B4-BE49-F238E27FC236}">
                <a16:creationId xmlns:a16="http://schemas.microsoft.com/office/drawing/2014/main" id="{F3EC6F53-58B0-4C58-AFF2-C220C97605BB}"/>
              </a:ext>
            </a:extLst>
          </p:cNvPr>
          <p:cNvSpPr/>
          <p:nvPr/>
        </p:nvSpPr>
        <p:spPr>
          <a:xfrm>
            <a:off x="4092804" y="1838227"/>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Taller de riesgos</a:t>
            </a:r>
          </a:p>
        </p:txBody>
      </p:sp>
      <p:cxnSp>
        <p:nvCxnSpPr>
          <p:cNvPr id="9" name="Conector recto de flecha 8">
            <a:extLst>
              <a:ext uri="{FF2B5EF4-FFF2-40B4-BE49-F238E27FC236}">
                <a16:creationId xmlns:a16="http://schemas.microsoft.com/office/drawing/2014/main" id="{B44DFA38-4AA5-4197-A0E2-7AF259F6C736}"/>
              </a:ext>
            </a:extLst>
          </p:cNvPr>
          <p:cNvCxnSpPr>
            <a:cxnSpLocks/>
          </p:cNvCxnSpPr>
          <p:nvPr/>
        </p:nvCxnSpPr>
        <p:spPr>
          <a:xfrm>
            <a:off x="5801977" y="2555404"/>
            <a:ext cx="635726"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 name="Elipse 9">
            <a:extLst>
              <a:ext uri="{FF2B5EF4-FFF2-40B4-BE49-F238E27FC236}">
                <a16:creationId xmlns:a16="http://schemas.microsoft.com/office/drawing/2014/main" id="{A473B9F7-F264-4B55-BC11-D525ECB8042B}"/>
              </a:ext>
            </a:extLst>
          </p:cNvPr>
          <p:cNvSpPr/>
          <p:nvPr/>
        </p:nvSpPr>
        <p:spPr>
          <a:xfrm>
            <a:off x="6657441" y="1824827"/>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Elaboración de cédulas</a:t>
            </a:r>
          </a:p>
        </p:txBody>
      </p:sp>
      <p:cxnSp>
        <p:nvCxnSpPr>
          <p:cNvPr id="11" name="Conector recto de flecha 10">
            <a:extLst>
              <a:ext uri="{FF2B5EF4-FFF2-40B4-BE49-F238E27FC236}">
                <a16:creationId xmlns:a16="http://schemas.microsoft.com/office/drawing/2014/main" id="{E9ACAB15-A33F-4F58-9AD5-A003F60BD8D1}"/>
              </a:ext>
            </a:extLst>
          </p:cNvPr>
          <p:cNvCxnSpPr>
            <a:cxnSpLocks/>
          </p:cNvCxnSpPr>
          <p:nvPr/>
        </p:nvCxnSpPr>
        <p:spPr>
          <a:xfrm>
            <a:off x="8367639" y="2542835"/>
            <a:ext cx="635726"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 name="Elipse 11">
            <a:extLst>
              <a:ext uri="{FF2B5EF4-FFF2-40B4-BE49-F238E27FC236}">
                <a16:creationId xmlns:a16="http://schemas.microsoft.com/office/drawing/2014/main" id="{DAA36A18-DC30-4F0D-9C4E-C175B2BC0AA6}"/>
              </a:ext>
            </a:extLst>
          </p:cNvPr>
          <p:cNvSpPr/>
          <p:nvPr/>
        </p:nvSpPr>
        <p:spPr>
          <a:xfrm>
            <a:off x="9333849" y="1812258"/>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Registro en el SIA</a:t>
            </a:r>
          </a:p>
        </p:txBody>
      </p:sp>
      <p:cxnSp>
        <p:nvCxnSpPr>
          <p:cNvPr id="13" name="Conector recto de flecha 12">
            <a:extLst>
              <a:ext uri="{FF2B5EF4-FFF2-40B4-BE49-F238E27FC236}">
                <a16:creationId xmlns:a16="http://schemas.microsoft.com/office/drawing/2014/main" id="{E3308E35-A18B-4A55-BB2A-CA2DA2F128E2}"/>
              </a:ext>
            </a:extLst>
          </p:cNvPr>
          <p:cNvCxnSpPr>
            <a:cxnSpLocks/>
          </p:cNvCxnSpPr>
          <p:nvPr/>
        </p:nvCxnSpPr>
        <p:spPr>
          <a:xfrm>
            <a:off x="10067347" y="3429000"/>
            <a:ext cx="0" cy="733765"/>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 name="Elipse 14">
            <a:extLst>
              <a:ext uri="{FF2B5EF4-FFF2-40B4-BE49-F238E27FC236}">
                <a16:creationId xmlns:a16="http://schemas.microsoft.com/office/drawing/2014/main" id="{5D1A34D5-766E-473B-9842-D6EBA12D5D29}"/>
              </a:ext>
            </a:extLst>
          </p:cNvPr>
          <p:cNvSpPr/>
          <p:nvPr/>
        </p:nvSpPr>
        <p:spPr>
          <a:xfrm>
            <a:off x="9410835" y="4318353"/>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Opinión comisarios</a:t>
            </a:r>
          </a:p>
        </p:txBody>
      </p:sp>
      <p:cxnSp>
        <p:nvCxnSpPr>
          <p:cNvPr id="16" name="Conector recto de flecha 15">
            <a:extLst>
              <a:ext uri="{FF2B5EF4-FFF2-40B4-BE49-F238E27FC236}">
                <a16:creationId xmlns:a16="http://schemas.microsoft.com/office/drawing/2014/main" id="{40A6886F-6791-4373-8775-ED34C37A6748}"/>
              </a:ext>
            </a:extLst>
          </p:cNvPr>
          <p:cNvCxnSpPr>
            <a:cxnSpLocks/>
          </p:cNvCxnSpPr>
          <p:nvPr/>
        </p:nvCxnSpPr>
        <p:spPr>
          <a:xfrm flipH="1">
            <a:off x="8367639" y="5048930"/>
            <a:ext cx="808912"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8" name="Elipse 17">
            <a:extLst>
              <a:ext uri="{FF2B5EF4-FFF2-40B4-BE49-F238E27FC236}">
                <a16:creationId xmlns:a16="http://schemas.microsoft.com/office/drawing/2014/main" id="{B3FD87EF-B930-4170-9743-1AF6CFDBFBAF}"/>
              </a:ext>
            </a:extLst>
          </p:cNvPr>
          <p:cNvSpPr/>
          <p:nvPr/>
        </p:nvSpPr>
        <p:spPr>
          <a:xfrm>
            <a:off x="6761062" y="4290949"/>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Ajustes</a:t>
            </a:r>
          </a:p>
        </p:txBody>
      </p:sp>
      <p:cxnSp>
        <p:nvCxnSpPr>
          <p:cNvPr id="19" name="Conector recto de flecha 18">
            <a:extLst>
              <a:ext uri="{FF2B5EF4-FFF2-40B4-BE49-F238E27FC236}">
                <a16:creationId xmlns:a16="http://schemas.microsoft.com/office/drawing/2014/main" id="{DCFA80E2-C155-4725-B78E-872C7500CB76}"/>
              </a:ext>
            </a:extLst>
          </p:cNvPr>
          <p:cNvCxnSpPr>
            <a:cxnSpLocks/>
          </p:cNvCxnSpPr>
          <p:nvPr/>
        </p:nvCxnSpPr>
        <p:spPr>
          <a:xfrm flipH="1">
            <a:off x="5715384" y="5000407"/>
            <a:ext cx="808912"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0" name="Elipse 19">
            <a:extLst>
              <a:ext uri="{FF2B5EF4-FFF2-40B4-BE49-F238E27FC236}">
                <a16:creationId xmlns:a16="http://schemas.microsoft.com/office/drawing/2014/main" id="{A9845F65-9CAB-4708-ACF9-4BCE926B1D68}"/>
              </a:ext>
            </a:extLst>
          </p:cNvPr>
          <p:cNvSpPr/>
          <p:nvPr/>
        </p:nvSpPr>
        <p:spPr>
          <a:xfrm>
            <a:off x="4167378" y="4269830"/>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Autorización</a:t>
            </a:r>
          </a:p>
        </p:txBody>
      </p:sp>
      <p:cxnSp>
        <p:nvCxnSpPr>
          <p:cNvPr id="21" name="Conector recto de flecha 20">
            <a:extLst>
              <a:ext uri="{FF2B5EF4-FFF2-40B4-BE49-F238E27FC236}">
                <a16:creationId xmlns:a16="http://schemas.microsoft.com/office/drawing/2014/main" id="{7CDF6485-3CEE-4490-A880-D2BD49B7E2D8}"/>
              </a:ext>
            </a:extLst>
          </p:cNvPr>
          <p:cNvCxnSpPr>
            <a:cxnSpLocks/>
          </p:cNvCxnSpPr>
          <p:nvPr/>
        </p:nvCxnSpPr>
        <p:spPr>
          <a:xfrm flipH="1">
            <a:off x="3116098" y="4949618"/>
            <a:ext cx="808912"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Elipse 21">
            <a:extLst>
              <a:ext uri="{FF2B5EF4-FFF2-40B4-BE49-F238E27FC236}">
                <a16:creationId xmlns:a16="http://schemas.microsoft.com/office/drawing/2014/main" id="{CF12222A-856F-4148-9C00-10307380B78F}"/>
              </a:ext>
            </a:extLst>
          </p:cNvPr>
          <p:cNvSpPr/>
          <p:nvPr/>
        </p:nvSpPr>
        <p:spPr>
          <a:xfrm>
            <a:off x="1505479" y="4219041"/>
            <a:ext cx="1489435" cy="146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Publicación e inicio</a:t>
            </a:r>
          </a:p>
        </p:txBody>
      </p:sp>
    </p:spTree>
    <p:extLst>
      <p:ext uri="{BB962C8B-B14F-4D97-AF65-F5344CB8AC3E}">
        <p14:creationId xmlns:p14="http://schemas.microsoft.com/office/powerpoint/2010/main" val="27008517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0C4C83A-ADC1-4C88-B652-98BD8D0CE996}"/>
              </a:ext>
            </a:extLst>
          </p:cNvPr>
          <p:cNvSpPr>
            <a:spLocks noGrp="1"/>
          </p:cNvSpPr>
          <p:nvPr>
            <p:ph type="sldNum" sz="quarter" idx="2"/>
          </p:nvPr>
        </p:nvSpPr>
        <p:spPr/>
        <p:txBody>
          <a:bodyPr/>
          <a:lstStyle/>
          <a:p>
            <a:fld id="{86CB4B4D-7CA3-9044-876B-883B54F8677D}" type="slidenum">
              <a:rPr lang="es-MX" smtClean="0"/>
              <a:t>22</a:t>
            </a:fld>
            <a:endParaRPr lang="es-MX"/>
          </a:p>
        </p:txBody>
      </p:sp>
      <p:pic>
        <p:nvPicPr>
          <p:cNvPr id="5" name="Imagen 4">
            <a:extLst>
              <a:ext uri="{FF2B5EF4-FFF2-40B4-BE49-F238E27FC236}">
                <a16:creationId xmlns:a16="http://schemas.microsoft.com/office/drawing/2014/main" id="{79DF4C59-66A0-4A28-B761-7252E72F9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145" y="1697290"/>
            <a:ext cx="2143125" cy="2143125"/>
          </a:xfrm>
          <a:prstGeom prst="rect">
            <a:avLst/>
          </a:prstGeom>
        </p:spPr>
      </p:pic>
      <p:grpSp>
        <p:nvGrpSpPr>
          <p:cNvPr id="35" name="Grupo 34">
            <a:extLst>
              <a:ext uri="{FF2B5EF4-FFF2-40B4-BE49-F238E27FC236}">
                <a16:creationId xmlns:a16="http://schemas.microsoft.com/office/drawing/2014/main" id="{0A0B9E12-6BC0-4C1C-BB70-88BB5D252052}"/>
              </a:ext>
            </a:extLst>
          </p:cNvPr>
          <p:cNvGrpSpPr/>
          <p:nvPr/>
        </p:nvGrpSpPr>
        <p:grpSpPr>
          <a:xfrm>
            <a:off x="4625163" y="1215119"/>
            <a:ext cx="6464655" cy="3393944"/>
            <a:chOff x="3720427" y="3279589"/>
            <a:chExt cx="6464655" cy="3393944"/>
          </a:xfrm>
        </p:grpSpPr>
        <p:pic>
          <p:nvPicPr>
            <p:cNvPr id="13" name="Imagen 12">
              <a:extLst>
                <a:ext uri="{FF2B5EF4-FFF2-40B4-BE49-F238E27FC236}">
                  <a16:creationId xmlns:a16="http://schemas.microsoft.com/office/drawing/2014/main" id="{4127BA46-1AA8-40D5-955A-8F6645142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427" y="3279589"/>
              <a:ext cx="6464655" cy="3393944"/>
            </a:xfrm>
            <a:prstGeom prst="rect">
              <a:avLst/>
            </a:prstGeom>
          </p:spPr>
        </p:pic>
        <p:grpSp>
          <p:nvGrpSpPr>
            <p:cNvPr id="17" name="Grupo 16">
              <a:extLst>
                <a:ext uri="{FF2B5EF4-FFF2-40B4-BE49-F238E27FC236}">
                  <a16:creationId xmlns:a16="http://schemas.microsoft.com/office/drawing/2014/main" id="{9F320590-5211-4983-9608-F027383DF427}"/>
                </a:ext>
              </a:extLst>
            </p:cNvPr>
            <p:cNvGrpSpPr/>
            <p:nvPr/>
          </p:nvGrpSpPr>
          <p:grpSpPr>
            <a:xfrm>
              <a:off x="4180034" y="4437580"/>
              <a:ext cx="1564849" cy="1385740"/>
              <a:chOff x="2799761" y="2130458"/>
              <a:chExt cx="1564849" cy="1385740"/>
            </a:xfrm>
          </p:grpSpPr>
          <p:sp>
            <p:nvSpPr>
              <p:cNvPr id="11" name="Elipse 10">
                <a:extLst>
                  <a:ext uri="{FF2B5EF4-FFF2-40B4-BE49-F238E27FC236}">
                    <a16:creationId xmlns:a16="http://schemas.microsoft.com/office/drawing/2014/main" id="{68A88C0B-E25A-40C0-A04D-C2FF1ACA307F}"/>
                  </a:ext>
                </a:extLst>
              </p:cNvPr>
              <p:cNvSpPr/>
              <p:nvPr/>
            </p:nvSpPr>
            <p:spPr>
              <a:xfrm>
                <a:off x="2799761" y="2130458"/>
                <a:ext cx="1564849" cy="1385740"/>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ángulo 13">
                <a:extLst>
                  <a:ext uri="{FF2B5EF4-FFF2-40B4-BE49-F238E27FC236}">
                    <a16:creationId xmlns:a16="http://schemas.microsoft.com/office/drawing/2014/main" id="{6619C34A-B6E2-4232-B7F1-27EB14E9A48F}"/>
                  </a:ext>
                </a:extLst>
              </p:cNvPr>
              <p:cNvSpPr/>
              <p:nvPr/>
            </p:nvSpPr>
            <p:spPr>
              <a:xfrm>
                <a:off x="3099606" y="2540091"/>
                <a:ext cx="990977" cy="307777"/>
              </a:xfrm>
              <a:prstGeom prst="rect">
                <a:avLst/>
              </a:prstGeom>
              <a:noFill/>
            </p:spPr>
            <p:txBody>
              <a:bodyPr wrap="none" lIns="91440" tIns="45720" rIns="91440" bIns="45720">
                <a:spAutoFit/>
              </a:bodyPr>
              <a:lstStyle/>
              <a:p>
                <a:pPr algn="ctr"/>
                <a:r>
                  <a:rPr lang="es-ES" sz="1400" b="0" cap="none" spc="0" dirty="0">
                    <a:ln w="0"/>
                    <a:solidFill>
                      <a:schemeClr val="bg1"/>
                    </a:solidFill>
                  </a:rPr>
                  <a:t>PNCCIMGP</a:t>
                </a:r>
              </a:p>
            </p:txBody>
          </p:sp>
        </p:grpSp>
        <p:cxnSp>
          <p:nvCxnSpPr>
            <p:cNvPr id="19" name="Conector recto de flecha 18">
              <a:extLst>
                <a:ext uri="{FF2B5EF4-FFF2-40B4-BE49-F238E27FC236}">
                  <a16:creationId xmlns:a16="http://schemas.microsoft.com/office/drawing/2014/main" id="{3C26B175-F374-49C6-A88F-CACC77EC3DDF}"/>
                </a:ext>
              </a:extLst>
            </p:cNvPr>
            <p:cNvCxnSpPr>
              <a:cxnSpLocks/>
            </p:cNvCxnSpPr>
            <p:nvPr/>
          </p:nvCxnSpPr>
          <p:spPr>
            <a:xfrm flipV="1">
              <a:off x="5598267" y="4186364"/>
              <a:ext cx="510474" cy="441405"/>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0" name="Elipse 19">
              <a:extLst>
                <a:ext uri="{FF2B5EF4-FFF2-40B4-BE49-F238E27FC236}">
                  <a16:creationId xmlns:a16="http://schemas.microsoft.com/office/drawing/2014/main" id="{D500F705-B0D0-4D7C-9461-4AB7AB3B858F}"/>
                </a:ext>
              </a:extLst>
            </p:cNvPr>
            <p:cNvSpPr/>
            <p:nvPr/>
          </p:nvSpPr>
          <p:spPr>
            <a:xfrm>
              <a:off x="6166344" y="3612044"/>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ángulo 21">
              <a:extLst>
                <a:ext uri="{FF2B5EF4-FFF2-40B4-BE49-F238E27FC236}">
                  <a16:creationId xmlns:a16="http://schemas.microsoft.com/office/drawing/2014/main" id="{0C3F3667-D1F4-4586-BF3B-EFB6C67623BD}"/>
                </a:ext>
              </a:extLst>
            </p:cNvPr>
            <p:cNvSpPr/>
            <p:nvPr/>
          </p:nvSpPr>
          <p:spPr>
            <a:xfrm>
              <a:off x="6317129" y="3981406"/>
              <a:ext cx="857928" cy="276999"/>
            </a:xfrm>
            <a:prstGeom prst="rect">
              <a:avLst/>
            </a:prstGeom>
            <a:noFill/>
          </p:spPr>
          <p:txBody>
            <a:bodyPr wrap="none" lIns="91440" tIns="45720" rIns="91440" bIns="45720">
              <a:spAutoFit/>
            </a:bodyPr>
            <a:lstStyle/>
            <a:p>
              <a:pPr algn="ctr"/>
              <a:r>
                <a:rPr lang="es-ES" sz="1200" b="0" cap="none" spc="0" dirty="0">
                  <a:ln w="0"/>
                  <a:solidFill>
                    <a:schemeClr val="bg1"/>
                  </a:solidFill>
                </a:rPr>
                <a:t>Preventivo</a:t>
              </a:r>
            </a:p>
          </p:txBody>
        </p:sp>
        <p:cxnSp>
          <p:nvCxnSpPr>
            <p:cNvPr id="23" name="Conector recto de flecha 22">
              <a:extLst>
                <a:ext uri="{FF2B5EF4-FFF2-40B4-BE49-F238E27FC236}">
                  <a16:creationId xmlns:a16="http://schemas.microsoft.com/office/drawing/2014/main" id="{6329FB86-2F18-4DAB-8FEC-6BBBA0B1FDFB}"/>
                </a:ext>
              </a:extLst>
            </p:cNvPr>
            <p:cNvCxnSpPr>
              <a:cxnSpLocks/>
            </p:cNvCxnSpPr>
            <p:nvPr/>
          </p:nvCxnSpPr>
          <p:spPr>
            <a:xfrm flipV="1">
              <a:off x="7356330" y="4149123"/>
              <a:ext cx="764100" cy="1"/>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5" name="Elipse 24">
              <a:extLst>
                <a:ext uri="{FF2B5EF4-FFF2-40B4-BE49-F238E27FC236}">
                  <a16:creationId xmlns:a16="http://schemas.microsoft.com/office/drawing/2014/main" id="{5E3A618E-D850-4F76-A811-AC011F70655E}"/>
                </a:ext>
              </a:extLst>
            </p:cNvPr>
            <p:cNvSpPr/>
            <p:nvPr/>
          </p:nvSpPr>
          <p:spPr>
            <a:xfrm>
              <a:off x="8213170" y="3560194"/>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ángulo 25">
              <a:extLst>
                <a:ext uri="{FF2B5EF4-FFF2-40B4-BE49-F238E27FC236}">
                  <a16:creationId xmlns:a16="http://schemas.microsoft.com/office/drawing/2014/main" id="{7A7956AD-754D-4ECB-86FB-50B6D1A9AA73}"/>
                </a:ext>
              </a:extLst>
            </p:cNvPr>
            <p:cNvSpPr/>
            <p:nvPr/>
          </p:nvSpPr>
          <p:spPr>
            <a:xfrm>
              <a:off x="8480443" y="3730177"/>
              <a:ext cx="655950" cy="276999"/>
            </a:xfrm>
            <a:prstGeom prst="rect">
              <a:avLst/>
            </a:prstGeom>
            <a:noFill/>
          </p:spPr>
          <p:txBody>
            <a:bodyPr wrap="none" lIns="91440" tIns="45720" rIns="91440" bIns="45720">
              <a:spAutoFit/>
            </a:bodyPr>
            <a:lstStyle/>
            <a:p>
              <a:pPr algn="ctr"/>
              <a:r>
                <a:rPr lang="es-ES" sz="1200" b="0" cap="none" spc="0" dirty="0">
                  <a:ln w="0"/>
                  <a:solidFill>
                    <a:schemeClr val="bg1"/>
                  </a:solidFill>
                </a:rPr>
                <a:t>Riesgos</a:t>
              </a:r>
            </a:p>
          </p:txBody>
        </p:sp>
        <p:cxnSp>
          <p:nvCxnSpPr>
            <p:cNvPr id="27" name="Conector recto de flecha 26">
              <a:extLst>
                <a:ext uri="{FF2B5EF4-FFF2-40B4-BE49-F238E27FC236}">
                  <a16:creationId xmlns:a16="http://schemas.microsoft.com/office/drawing/2014/main" id="{0EB50150-E0CB-40B6-BBBD-896C89FAC11F}"/>
                </a:ext>
              </a:extLst>
            </p:cNvPr>
            <p:cNvCxnSpPr>
              <a:cxnSpLocks/>
            </p:cNvCxnSpPr>
            <p:nvPr/>
          </p:nvCxnSpPr>
          <p:spPr>
            <a:xfrm>
              <a:off x="8808418" y="4575919"/>
              <a:ext cx="0" cy="542588"/>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9" name="Elipse 28">
              <a:extLst>
                <a:ext uri="{FF2B5EF4-FFF2-40B4-BE49-F238E27FC236}">
                  <a16:creationId xmlns:a16="http://schemas.microsoft.com/office/drawing/2014/main" id="{E39F2FBA-D393-4E77-B6E7-4093F2BB7884}"/>
                </a:ext>
              </a:extLst>
            </p:cNvPr>
            <p:cNvSpPr/>
            <p:nvPr/>
          </p:nvSpPr>
          <p:spPr>
            <a:xfrm>
              <a:off x="8256248" y="5130449"/>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ángulo 29">
              <a:extLst>
                <a:ext uri="{FF2B5EF4-FFF2-40B4-BE49-F238E27FC236}">
                  <a16:creationId xmlns:a16="http://schemas.microsoft.com/office/drawing/2014/main" id="{622A90F4-7F6D-494D-89AF-39D566534157}"/>
                </a:ext>
              </a:extLst>
            </p:cNvPr>
            <p:cNvSpPr/>
            <p:nvPr/>
          </p:nvSpPr>
          <p:spPr>
            <a:xfrm>
              <a:off x="8290116" y="5287360"/>
              <a:ext cx="1125629" cy="276999"/>
            </a:xfrm>
            <a:prstGeom prst="rect">
              <a:avLst/>
            </a:prstGeom>
            <a:noFill/>
          </p:spPr>
          <p:txBody>
            <a:bodyPr wrap="none" lIns="91440" tIns="45720" rIns="91440" bIns="45720">
              <a:spAutoFit/>
            </a:bodyPr>
            <a:lstStyle/>
            <a:p>
              <a:pPr algn="ctr"/>
              <a:r>
                <a:rPr lang="es-ES" sz="1200" b="0" cap="none" spc="0" dirty="0">
                  <a:ln w="0"/>
                  <a:solidFill>
                    <a:schemeClr val="bg1"/>
                  </a:solidFill>
                </a:rPr>
                <a:t>Control riesgos</a:t>
              </a:r>
            </a:p>
          </p:txBody>
        </p:sp>
        <p:cxnSp>
          <p:nvCxnSpPr>
            <p:cNvPr id="31" name="Conector recto de flecha 30">
              <a:extLst>
                <a:ext uri="{FF2B5EF4-FFF2-40B4-BE49-F238E27FC236}">
                  <a16:creationId xmlns:a16="http://schemas.microsoft.com/office/drawing/2014/main" id="{784A53CC-91A0-439A-AC15-69E8636C2EA0}"/>
                </a:ext>
              </a:extLst>
            </p:cNvPr>
            <p:cNvCxnSpPr>
              <a:cxnSpLocks/>
            </p:cNvCxnSpPr>
            <p:nvPr/>
          </p:nvCxnSpPr>
          <p:spPr>
            <a:xfrm flipH="1">
              <a:off x="7458623" y="5638311"/>
              <a:ext cx="754547" cy="0"/>
            </a:xfrm>
            <a:prstGeom prst="straightConnector1">
              <a:avLst/>
            </a:prstGeom>
            <a:noFill/>
            <a:ln w="254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3" name="Elipse 32">
              <a:extLst>
                <a:ext uri="{FF2B5EF4-FFF2-40B4-BE49-F238E27FC236}">
                  <a16:creationId xmlns:a16="http://schemas.microsoft.com/office/drawing/2014/main" id="{C0021046-F97C-491D-A68D-5216A1D95517}"/>
                </a:ext>
              </a:extLst>
            </p:cNvPr>
            <p:cNvSpPr/>
            <p:nvPr/>
          </p:nvSpPr>
          <p:spPr>
            <a:xfrm>
              <a:off x="6179364" y="5118507"/>
              <a:ext cx="1159497" cy="1015725"/>
            </a:xfrm>
            <a:prstGeom prst="ellipse">
              <a:avLst/>
            </a:prstGeom>
            <a:noFill/>
            <a:ln w="254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34" name="Rectángulo 33">
              <a:extLst>
                <a:ext uri="{FF2B5EF4-FFF2-40B4-BE49-F238E27FC236}">
                  <a16:creationId xmlns:a16="http://schemas.microsoft.com/office/drawing/2014/main" id="{3EC84258-7CC7-4114-89A6-7B8E78326C9F}"/>
                </a:ext>
              </a:extLst>
            </p:cNvPr>
            <p:cNvSpPr/>
            <p:nvPr/>
          </p:nvSpPr>
          <p:spPr>
            <a:xfrm>
              <a:off x="6531129" y="5663148"/>
              <a:ext cx="429925" cy="276999"/>
            </a:xfrm>
            <a:prstGeom prst="rect">
              <a:avLst/>
            </a:prstGeom>
            <a:noFill/>
          </p:spPr>
          <p:txBody>
            <a:bodyPr wrap="none" lIns="91440" tIns="45720" rIns="91440" bIns="45720">
              <a:spAutoFit/>
            </a:bodyPr>
            <a:lstStyle/>
            <a:p>
              <a:pPr algn="ctr"/>
              <a:r>
                <a:rPr lang="es-ES" sz="1200" b="0" cap="none" spc="0" dirty="0">
                  <a:ln w="0"/>
                  <a:solidFill>
                    <a:schemeClr val="bg1"/>
                  </a:solidFill>
                </a:rPr>
                <a:t>PAT</a:t>
              </a:r>
            </a:p>
          </p:txBody>
        </p:sp>
      </p:grpSp>
      <p:sp>
        <p:nvSpPr>
          <p:cNvPr id="36" name="Rectángulo 35">
            <a:extLst>
              <a:ext uri="{FF2B5EF4-FFF2-40B4-BE49-F238E27FC236}">
                <a16:creationId xmlns:a16="http://schemas.microsoft.com/office/drawing/2014/main" id="{D32F8F79-4AEA-43BA-9A75-8D06B08E4F62}"/>
              </a:ext>
            </a:extLst>
          </p:cNvPr>
          <p:cNvSpPr/>
          <p:nvPr/>
        </p:nvSpPr>
        <p:spPr>
          <a:xfrm>
            <a:off x="7432373" y="3278018"/>
            <a:ext cx="425117" cy="276999"/>
          </a:xfrm>
          <a:prstGeom prst="rect">
            <a:avLst/>
          </a:prstGeom>
          <a:noFill/>
        </p:spPr>
        <p:txBody>
          <a:bodyPr wrap="none" lIns="91440" tIns="45720" rIns="91440" bIns="45720">
            <a:spAutoFit/>
          </a:bodyPr>
          <a:lstStyle/>
          <a:p>
            <a:pPr algn="ctr"/>
            <a:r>
              <a:rPr lang="es-ES" sz="1200" b="0" cap="none" spc="0" dirty="0">
                <a:ln w="0"/>
                <a:solidFill>
                  <a:schemeClr val="bg1"/>
                </a:solidFill>
              </a:rPr>
              <a:t>PAF</a:t>
            </a:r>
          </a:p>
        </p:txBody>
      </p:sp>
      <p:sp>
        <p:nvSpPr>
          <p:cNvPr id="24" name="Rectángulo 23">
            <a:extLst>
              <a:ext uri="{FF2B5EF4-FFF2-40B4-BE49-F238E27FC236}">
                <a16:creationId xmlns:a16="http://schemas.microsoft.com/office/drawing/2014/main" id="{856B59C9-216F-43A7-879F-D19B661B89F1}"/>
              </a:ext>
            </a:extLst>
          </p:cNvPr>
          <p:cNvSpPr/>
          <p:nvPr/>
        </p:nvSpPr>
        <p:spPr>
          <a:xfrm>
            <a:off x="5527155" y="3090520"/>
            <a:ext cx="710452" cy="307777"/>
          </a:xfrm>
          <a:prstGeom prst="rect">
            <a:avLst/>
          </a:prstGeom>
          <a:noFill/>
        </p:spPr>
        <p:txBody>
          <a:bodyPr wrap="none" lIns="91440" tIns="45720" rIns="91440" bIns="45720">
            <a:spAutoFit/>
          </a:bodyPr>
          <a:lstStyle/>
          <a:p>
            <a:pPr algn="ctr"/>
            <a:r>
              <a:rPr lang="es-ES" sz="1400" b="0" cap="none" spc="0" dirty="0">
                <a:ln w="0"/>
                <a:solidFill>
                  <a:schemeClr val="bg1"/>
                </a:solidFill>
              </a:rPr>
              <a:t>PS -SFP</a:t>
            </a:r>
          </a:p>
        </p:txBody>
      </p:sp>
      <p:sp>
        <p:nvSpPr>
          <p:cNvPr id="28" name="Rectángulo 27">
            <a:extLst>
              <a:ext uri="{FF2B5EF4-FFF2-40B4-BE49-F238E27FC236}">
                <a16:creationId xmlns:a16="http://schemas.microsoft.com/office/drawing/2014/main" id="{81352830-6A7F-4AF7-B31C-8D35D3164028}"/>
              </a:ext>
            </a:extLst>
          </p:cNvPr>
          <p:cNvSpPr/>
          <p:nvPr/>
        </p:nvSpPr>
        <p:spPr>
          <a:xfrm>
            <a:off x="9127097" y="1863550"/>
            <a:ext cx="1172116" cy="276999"/>
          </a:xfrm>
          <a:prstGeom prst="rect">
            <a:avLst/>
          </a:prstGeom>
          <a:noFill/>
        </p:spPr>
        <p:txBody>
          <a:bodyPr wrap="none" lIns="91440" tIns="45720" rIns="91440" bIns="45720">
            <a:spAutoFit/>
          </a:bodyPr>
          <a:lstStyle/>
          <a:p>
            <a:pPr algn="ctr"/>
            <a:r>
              <a:rPr lang="es-ES" sz="1200" b="0" cap="none" spc="0" dirty="0">
                <a:ln w="0"/>
                <a:solidFill>
                  <a:schemeClr val="bg1"/>
                </a:solidFill>
              </a:rPr>
              <a:t>Incumplimiento</a:t>
            </a:r>
          </a:p>
        </p:txBody>
      </p:sp>
      <p:sp>
        <p:nvSpPr>
          <p:cNvPr id="32" name="Rectángulo 31">
            <a:extLst>
              <a:ext uri="{FF2B5EF4-FFF2-40B4-BE49-F238E27FC236}">
                <a16:creationId xmlns:a16="http://schemas.microsoft.com/office/drawing/2014/main" id="{997D24A2-1F24-4014-A7D5-D8B1FF5B46EE}"/>
              </a:ext>
            </a:extLst>
          </p:cNvPr>
          <p:cNvSpPr/>
          <p:nvPr/>
        </p:nvSpPr>
        <p:spPr>
          <a:xfrm>
            <a:off x="9293008" y="2065597"/>
            <a:ext cx="840295" cy="276999"/>
          </a:xfrm>
          <a:prstGeom prst="rect">
            <a:avLst/>
          </a:prstGeom>
          <a:noFill/>
        </p:spPr>
        <p:txBody>
          <a:bodyPr wrap="none" lIns="91440" tIns="45720" rIns="91440" bIns="45720">
            <a:spAutoFit/>
          </a:bodyPr>
          <a:lstStyle/>
          <a:p>
            <a:pPr algn="ctr"/>
            <a:r>
              <a:rPr lang="es-ES" sz="1200" dirty="0">
                <a:ln w="0"/>
                <a:solidFill>
                  <a:schemeClr val="bg1"/>
                </a:solidFill>
              </a:rPr>
              <a:t>Manejos $</a:t>
            </a:r>
            <a:endParaRPr lang="es-ES" sz="1200" b="0" cap="none" spc="0" dirty="0">
              <a:ln w="0"/>
              <a:solidFill>
                <a:schemeClr val="bg1"/>
              </a:solidFill>
            </a:endParaRPr>
          </a:p>
        </p:txBody>
      </p:sp>
      <p:sp>
        <p:nvSpPr>
          <p:cNvPr id="37" name="Rectángulo 36">
            <a:extLst>
              <a:ext uri="{FF2B5EF4-FFF2-40B4-BE49-F238E27FC236}">
                <a16:creationId xmlns:a16="http://schemas.microsoft.com/office/drawing/2014/main" id="{34B7D7F5-6C92-4CF2-AB4C-39AAE76ED149}"/>
              </a:ext>
            </a:extLst>
          </p:cNvPr>
          <p:cNvSpPr/>
          <p:nvPr/>
        </p:nvSpPr>
        <p:spPr>
          <a:xfrm>
            <a:off x="9430047" y="3407927"/>
            <a:ext cx="638316" cy="276999"/>
          </a:xfrm>
          <a:prstGeom prst="rect">
            <a:avLst/>
          </a:prstGeom>
          <a:noFill/>
        </p:spPr>
        <p:txBody>
          <a:bodyPr wrap="none" lIns="91440" tIns="45720" rIns="91440" bIns="45720">
            <a:spAutoFit/>
          </a:bodyPr>
          <a:lstStyle/>
          <a:p>
            <a:pPr algn="ctr"/>
            <a:r>
              <a:rPr lang="es-ES" sz="1200" b="0" cap="none" spc="0" dirty="0">
                <a:ln w="0"/>
                <a:solidFill>
                  <a:schemeClr val="bg1"/>
                </a:solidFill>
              </a:rPr>
              <a:t>Mejora</a:t>
            </a:r>
          </a:p>
        </p:txBody>
      </p:sp>
      <p:sp>
        <p:nvSpPr>
          <p:cNvPr id="38" name="Rectángulo 37">
            <a:extLst>
              <a:ext uri="{FF2B5EF4-FFF2-40B4-BE49-F238E27FC236}">
                <a16:creationId xmlns:a16="http://schemas.microsoft.com/office/drawing/2014/main" id="{A39955E6-B421-4CC9-81FD-5BB1070B3A84}"/>
              </a:ext>
            </a:extLst>
          </p:cNvPr>
          <p:cNvSpPr/>
          <p:nvPr/>
        </p:nvSpPr>
        <p:spPr>
          <a:xfrm>
            <a:off x="9334687" y="3562733"/>
            <a:ext cx="798616" cy="461665"/>
          </a:xfrm>
          <a:prstGeom prst="rect">
            <a:avLst/>
          </a:prstGeom>
          <a:noFill/>
        </p:spPr>
        <p:txBody>
          <a:bodyPr wrap="none" lIns="91440" tIns="45720" rIns="91440" bIns="45720">
            <a:spAutoFit/>
          </a:bodyPr>
          <a:lstStyle/>
          <a:p>
            <a:pPr algn="ctr"/>
            <a:r>
              <a:rPr lang="es-ES" sz="1200" b="0" cap="none" spc="0" dirty="0">
                <a:ln w="0"/>
                <a:solidFill>
                  <a:schemeClr val="bg1"/>
                </a:solidFill>
              </a:rPr>
              <a:t>Sanción</a:t>
            </a:r>
          </a:p>
          <a:p>
            <a:pPr algn="ctr"/>
            <a:r>
              <a:rPr lang="es-ES" sz="1200" b="0" cap="none" spc="0" dirty="0">
                <a:ln w="0"/>
                <a:solidFill>
                  <a:schemeClr val="bg1"/>
                </a:solidFill>
              </a:rPr>
              <a:t> conducta</a:t>
            </a:r>
          </a:p>
        </p:txBody>
      </p:sp>
    </p:spTree>
    <p:extLst>
      <p:ext uri="{BB962C8B-B14F-4D97-AF65-F5344CB8AC3E}">
        <p14:creationId xmlns:p14="http://schemas.microsoft.com/office/powerpoint/2010/main" val="376632705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5AE7194-5348-4DD2-A4D7-330753571875}"/>
              </a:ext>
            </a:extLst>
          </p:cNvPr>
          <p:cNvSpPr>
            <a:spLocks noGrp="1"/>
          </p:cNvSpPr>
          <p:nvPr>
            <p:ph type="title"/>
          </p:nvPr>
        </p:nvSpPr>
        <p:spPr/>
        <p:txBody>
          <a:bodyPr/>
          <a:lstStyle/>
          <a:p>
            <a:r>
              <a:rPr lang="es-MX" dirty="0"/>
              <a:t>Actividad no. 9</a:t>
            </a:r>
          </a:p>
        </p:txBody>
      </p:sp>
      <p:sp>
        <p:nvSpPr>
          <p:cNvPr id="6" name="Marcador de texto 5">
            <a:extLst>
              <a:ext uri="{FF2B5EF4-FFF2-40B4-BE49-F238E27FC236}">
                <a16:creationId xmlns:a16="http://schemas.microsoft.com/office/drawing/2014/main" id="{65BA4717-76AF-45B9-A30B-A1D0B5920BB8}"/>
              </a:ext>
            </a:extLst>
          </p:cNvPr>
          <p:cNvSpPr>
            <a:spLocks noGrp="1"/>
          </p:cNvSpPr>
          <p:nvPr>
            <p:ph type="body" sz="half" idx="1"/>
          </p:nvPr>
        </p:nvSpPr>
        <p:spPr>
          <a:xfrm>
            <a:off x="831850" y="2956561"/>
            <a:ext cx="10515600" cy="908429"/>
          </a:xfrm>
        </p:spPr>
        <p:txBody>
          <a:bodyPr>
            <a:normAutofit/>
          </a:bodyPr>
          <a:lstStyle/>
          <a:p>
            <a:pPr algn="ctr"/>
            <a:r>
              <a:rPr lang="es-MX" dirty="0"/>
              <a:t>Glosario de términos “Lineamientos elaboración PAT”</a:t>
            </a:r>
          </a:p>
          <a:p>
            <a:pPr algn="ctr"/>
            <a:r>
              <a:rPr lang="es-MX" dirty="0"/>
              <a:t>Páginas 5, 6 y 7</a:t>
            </a:r>
          </a:p>
        </p:txBody>
      </p:sp>
      <p:sp>
        <p:nvSpPr>
          <p:cNvPr id="4" name="Marcador de número de diapositiva 3">
            <a:extLst>
              <a:ext uri="{FF2B5EF4-FFF2-40B4-BE49-F238E27FC236}">
                <a16:creationId xmlns:a16="http://schemas.microsoft.com/office/drawing/2014/main" id="{2C9C5C18-2907-4C92-AFF3-342864A9B996}"/>
              </a:ext>
            </a:extLst>
          </p:cNvPr>
          <p:cNvSpPr>
            <a:spLocks noGrp="1"/>
          </p:cNvSpPr>
          <p:nvPr>
            <p:ph type="sldNum" sz="quarter" idx="2"/>
          </p:nvPr>
        </p:nvSpPr>
        <p:spPr/>
        <p:txBody>
          <a:bodyPr/>
          <a:lstStyle/>
          <a:p>
            <a:fld id="{86CB4B4D-7CA3-9044-876B-883B54F8677D}" type="slidenum">
              <a:rPr lang="es-MX" smtClean="0"/>
              <a:t>23</a:t>
            </a:fld>
            <a:endParaRPr lang="es-MX"/>
          </a:p>
        </p:txBody>
      </p:sp>
    </p:spTree>
    <p:extLst>
      <p:ext uri="{BB962C8B-B14F-4D97-AF65-F5344CB8AC3E}">
        <p14:creationId xmlns:p14="http://schemas.microsoft.com/office/powerpoint/2010/main" val="313304571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F7F98DC-7E96-4A25-8FBD-289030AF34D2}"/>
              </a:ext>
            </a:extLst>
          </p:cNvPr>
          <p:cNvSpPr>
            <a:spLocks noGrp="1"/>
          </p:cNvSpPr>
          <p:nvPr>
            <p:ph type="sldNum" sz="quarter" idx="2"/>
          </p:nvPr>
        </p:nvSpPr>
        <p:spPr/>
        <p:txBody>
          <a:bodyPr/>
          <a:lstStyle/>
          <a:p>
            <a:fld id="{86CB4B4D-7CA3-9044-876B-883B54F8677D}" type="slidenum">
              <a:rPr lang="es-MX" smtClean="0"/>
              <a:t>24</a:t>
            </a:fld>
            <a:endParaRPr lang="es-MX"/>
          </a:p>
        </p:txBody>
      </p:sp>
      <p:sp>
        <p:nvSpPr>
          <p:cNvPr id="5" name="Rectángulo 4">
            <a:extLst>
              <a:ext uri="{FF2B5EF4-FFF2-40B4-BE49-F238E27FC236}">
                <a16:creationId xmlns:a16="http://schemas.microsoft.com/office/drawing/2014/main" id="{5554AEEC-015F-4F54-9ECA-ED6489FB38B2}"/>
              </a:ext>
            </a:extLst>
          </p:cNvPr>
          <p:cNvSpPr/>
          <p:nvPr/>
        </p:nvSpPr>
        <p:spPr>
          <a:xfrm>
            <a:off x="1733124" y="1569041"/>
            <a:ext cx="599844"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rPr>
              <a:t>1)</a:t>
            </a:r>
          </a:p>
        </p:txBody>
      </p:sp>
      <p:sp>
        <p:nvSpPr>
          <p:cNvPr id="6" name="Elipse 5">
            <a:extLst>
              <a:ext uri="{FF2B5EF4-FFF2-40B4-BE49-F238E27FC236}">
                <a16:creationId xmlns:a16="http://schemas.microsoft.com/office/drawing/2014/main" id="{8B3AC973-453A-44E1-A968-3AEDE1FCE642}"/>
              </a:ext>
            </a:extLst>
          </p:cNvPr>
          <p:cNvSpPr/>
          <p:nvPr/>
        </p:nvSpPr>
        <p:spPr>
          <a:xfrm>
            <a:off x="2762054" y="1324675"/>
            <a:ext cx="1715678" cy="1298374"/>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Prevenir</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8" name="Conector recto de flecha 7">
            <a:extLst>
              <a:ext uri="{FF2B5EF4-FFF2-40B4-BE49-F238E27FC236}">
                <a16:creationId xmlns:a16="http://schemas.microsoft.com/office/drawing/2014/main" id="{4447B182-F8DF-4D8B-A7AA-FFF542B0EADE}"/>
              </a:ext>
            </a:extLst>
          </p:cNvPr>
          <p:cNvCxnSpPr/>
          <p:nvPr/>
        </p:nvCxnSpPr>
        <p:spPr>
          <a:xfrm flipV="1">
            <a:off x="4477732" y="1206631"/>
            <a:ext cx="1618268" cy="47134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Rectángulo: esquinas redondeadas 8">
            <a:extLst>
              <a:ext uri="{FF2B5EF4-FFF2-40B4-BE49-F238E27FC236}">
                <a16:creationId xmlns:a16="http://schemas.microsoft.com/office/drawing/2014/main" id="{338A30B0-EAD4-4085-85DC-44C3ABC13605}"/>
              </a:ext>
            </a:extLst>
          </p:cNvPr>
          <p:cNvSpPr/>
          <p:nvPr/>
        </p:nvSpPr>
        <p:spPr>
          <a:xfrm>
            <a:off x="6627043" y="952427"/>
            <a:ext cx="2300141"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Controlar</a:t>
            </a:r>
          </a:p>
        </p:txBody>
      </p:sp>
      <p:cxnSp>
        <p:nvCxnSpPr>
          <p:cNvPr id="10" name="Conector recto de flecha 9">
            <a:extLst>
              <a:ext uri="{FF2B5EF4-FFF2-40B4-BE49-F238E27FC236}">
                <a16:creationId xmlns:a16="http://schemas.microsoft.com/office/drawing/2014/main" id="{5361EDC8-896F-4FF0-A6E0-D6F674856214}"/>
              </a:ext>
            </a:extLst>
          </p:cNvPr>
          <p:cNvCxnSpPr>
            <a:cxnSpLocks/>
          </p:cNvCxnSpPr>
          <p:nvPr/>
        </p:nvCxnSpPr>
        <p:spPr>
          <a:xfrm>
            <a:off x="4477732" y="2242983"/>
            <a:ext cx="1618268" cy="19254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 name="Rectángulo: esquinas redondeadas 11">
            <a:extLst>
              <a:ext uri="{FF2B5EF4-FFF2-40B4-BE49-F238E27FC236}">
                <a16:creationId xmlns:a16="http://schemas.microsoft.com/office/drawing/2014/main" id="{0BFFD6D0-8615-4FA9-8E53-1F02D3F3F93A}"/>
              </a:ext>
            </a:extLst>
          </p:cNvPr>
          <p:cNvSpPr/>
          <p:nvPr/>
        </p:nvSpPr>
        <p:spPr>
          <a:xfrm>
            <a:off x="6627042" y="2214429"/>
            <a:ext cx="2300141"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Mejorar</a:t>
            </a:r>
          </a:p>
        </p:txBody>
      </p:sp>
      <p:sp>
        <p:nvSpPr>
          <p:cNvPr id="13" name="Rectángulo 12">
            <a:extLst>
              <a:ext uri="{FF2B5EF4-FFF2-40B4-BE49-F238E27FC236}">
                <a16:creationId xmlns:a16="http://schemas.microsoft.com/office/drawing/2014/main" id="{21AD6E96-5176-4C7B-8DCE-93B2FC6725C4}"/>
              </a:ext>
            </a:extLst>
          </p:cNvPr>
          <p:cNvSpPr/>
          <p:nvPr/>
        </p:nvSpPr>
        <p:spPr>
          <a:xfrm>
            <a:off x="1733124" y="3418977"/>
            <a:ext cx="599844" cy="707886"/>
          </a:xfrm>
          <a:prstGeom prst="rect">
            <a:avLst/>
          </a:prstGeom>
          <a:noFill/>
        </p:spPr>
        <p:txBody>
          <a:bodyPr wrap="none" lIns="91440" tIns="45720" rIns="91440" bIns="45720">
            <a:spAutoFit/>
          </a:bodyPr>
          <a:lstStyle/>
          <a:p>
            <a:pPr algn="ctr"/>
            <a:r>
              <a:rPr lang="es-ES" sz="4000" dirty="0">
                <a:ln w="0"/>
                <a:solidFill>
                  <a:schemeClr val="tx1"/>
                </a:solidFill>
                <a:effectLst>
                  <a:outerShdw blurRad="38100" dist="19050" dir="2700000" algn="tl" rotWithShape="0">
                    <a:schemeClr val="dk1">
                      <a:alpha val="40000"/>
                    </a:schemeClr>
                  </a:outerShdw>
                </a:effectLst>
              </a:rPr>
              <a:t>2</a:t>
            </a:r>
            <a:r>
              <a:rPr lang="es-ES" sz="4000" b="0" cap="none" spc="0" dirty="0">
                <a:ln w="0"/>
                <a:solidFill>
                  <a:schemeClr val="tx1"/>
                </a:solidFill>
                <a:effectLst>
                  <a:outerShdw blurRad="38100" dist="19050" dir="2700000" algn="tl" rotWithShape="0">
                    <a:schemeClr val="dk1">
                      <a:alpha val="40000"/>
                    </a:schemeClr>
                  </a:outerShdw>
                </a:effectLst>
              </a:rPr>
              <a:t>)</a:t>
            </a:r>
          </a:p>
        </p:txBody>
      </p:sp>
      <p:sp>
        <p:nvSpPr>
          <p:cNvPr id="14" name="Elipse 13">
            <a:extLst>
              <a:ext uri="{FF2B5EF4-FFF2-40B4-BE49-F238E27FC236}">
                <a16:creationId xmlns:a16="http://schemas.microsoft.com/office/drawing/2014/main" id="{5B028C2F-027D-4650-A6A7-1814B14B614D}"/>
              </a:ext>
            </a:extLst>
          </p:cNvPr>
          <p:cNvSpPr/>
          <p:nvPr/>
        </p:nvSpPr>
        <p:spPr>
          <a:xfrm>
            <a:off x="2762054" y="3190458"/>
            <a:ext cx="1715678" cy="1298374"/>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Detectar</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15" name="Conector recto de flecha 14">
            <a:extLst>
              <a:ext uri="{FF2B5EF4-FFF2-40B4-BE49-F238E27FC236}">
                <a16:creationId xmlns:a16="http://schemas.microsoft.com/office/drawing/2014/main" id="{5E5CAE9B-514D-44EA-8903-9A3712CAC410}"/>
              </a:ext>
            </a:extLst>
          </p:cNvPr>
          <p:cNvCxnSpPr/>
          <p:nvPr/>
        </p:nvCxnSpPr>
        <p:spPr>
          <a:xfrm flipV="1">
            <a:off x="4477732" y="3193330"/>
            <a:ext cx="1618268" cy="47134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Conector recto de flecha 15">
            <a:extLst>
              <a:ext uri="{FF2B5EF4-FFF2-40B4-BE49-F238E27FC236}">
                <a16:creationId xmlns:a16="http://schemas.microsoft.com/office/drawing/2014/main" id="{7FC77BB3-ABD5-425E-8C02-90313631BF41}"/>
              </a:ext>
            </a:extLst>
          </p:cNvPr>
          <p:cNvCxnSpPr>
            <a:cxnSpLocks/>
          </p:cNvCxnSpPr>
          <p:nvPr/>
        </p:nvCxnSpPr>
        <p:spPr>
          <a:xfrm>
            <a:off x="4477732" y="4039535"/>
            <a:ext cx="1618268" cy="19254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7" name="Rectángulo: esquinas redondeadas 16">
            <a:extLst>
              <a:ext uri="{FF2B5EF4-FFF2-40B4-BE49-F238E27FC236}">
                <a16:creationId xmlns:a16="http://schemas.microsoft.com/office/drawing/2014/main" id="{A5E968CC-6534-43A0-8397-7E8E8CAFAD7E}"/>
              </a:ext>
            </a:extLst>
          </p:cNvPr>
          <p:cNvSpPr/>
          <p:nvPr/>
        </p:nvSpPr>
        <p:spPr>
          <a:xfrm>
            <a:off x="6627041" y="2986148"/>
            <a:ext cx="2300141"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Verificar</a:t>
            </a:r>
          </a:p>
        </p:txBody>
      </p:sp>
      <p:sp>
        <p:nvSpPr>
          <p:cNvPr id="18" name="Rectángulo: esquinas redondeadas 17">
            <a:extLst>
              <a:ext uri="{FF2B5EF4-FFF2-40B4-BE49-F238E27FC236}">
                <a16:creationId xmlns:a16="http://schemas.microsoft.com/office/drawing/2014/main" id="{E1BABDAC-7424-489A-98EC-DB700CC5C82E}"/>
              </a:ext>
            </a:extLst>
          </p:cNvPr>
          <p:cNvSpPr/>
          <p:nvPr/>
        </p:nvSpPr>
        <p:spPr>
          <a:xfrm>
            <a:off x="6627040" y="4027769"/>
            <a:ext cx="2300141"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Investigar</a:t>
            </a:r>
          </a:p>
        </p:txBody>
      </p:sp>
      <p:sp>
        <p:nvSpPr>
          <p:cNvPr id="19" name="Rectángulo 18">
            <a:extLst>
              <a:ext uri="{FF2B5EF4-FFF2-40B4-BE49-F238E27FC236}">
                <a16:creationId xmlns:a16="http://schemas.microsoft.com/office/drawing/2014/main" id="{CCECEBD9-B7F5-4C95-938F-5C5406603952}"/>
              </a:ext>
            </a:extLst>
          </p:cNvPr>
          <p:cNvSpPr/>
          <p:nvPr/>
        </p:nvSpPr>
        <p:spPr>
          <a:xfrm>
            <a:off x="1733124" y="5158941"/>
            <a:ext cx="599844"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rPr>
              <a:t>3)</a:t>
            </a:r>
          </a:p>
        </p:txBody>
      </p:sp>
      <p:sp>
        <p:nvSpPr>
          <p:cNvPr id="20" name="Elipse 19">
            <a:extLst>
              <a:ext uri="{FF2B5EF4-FFF2-40B4-BE49-F238E27FC236}">
                <a16:creationId xmlns:a16="http://schemas.microsoft.com/office/drawing/2014/main" id="{E5C9DC72-F0BE-4C9F-8C2B-C9E71B6941BE}"/>
              </a:ext>
            </a:extLst>
          </p:cNvPr>
          <p:cNvSpPr/>
          <p:nvPr/>
        </p:nvSpPr>
        <p:spPr>
          <a:xfrm>
            <a:off x="2804308" y="4863697"/>
            <a:ext cx="1715678" cy="1298374"/>
          </a:xfrm>
          <a:prstGeom prst="ellips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Inhibir</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21" name="Conector recto de flecha 20">
            <a:extLst>
              <a:ext uri="{FF2B5EF4-FFF2-40B4-BE49-F238E27FC236}">
                <a16:creationId xmlns:a16="http://schemas.microsoft.com/office/drawing/2014/main" id="{F36D6678-2666-423F-97D8-B8D64CA85F82}"/>
              </a:ext>
            </a:extLst>
          </p:cNvPr>
          <p:cNvCxnSpPr>
            <a:cxnSpLocks/>
          </p:cNvCxnSpPr>
          <p:nvPr/>
        </p:nvCxnSpPr>
        <p:spPr>
          <a:xfrm flipV="1">
            <a:off x="4519986" y="5512884"/>
            <a:ext cx="1711132" cy="2044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3" name="Rectángulo: esquinas redondeadas 22">
            <a:extLst>
              <a:ext uri="{FF2B5EF4-FFF2-40B4-BE49-F238E27FC236}">
                <a16:creationId xmlns:a16="http://schemas.microsoft.com/office/drawing/2014/main" id="{33E58D62-7F2A-476E-A6AF-0EEF195A883A}"/>
              </a:ext>
            </a:extLst>
          </p:cNvPr>
          <p:cNvSpPr/>
          <p:nvPr/>
        </p:nvSpPr>
        <p:spPr>
          <a:xfrm>
            <a:off x="6627039" y="5289771"/>
            <a:ext cx="2300141"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Sancionar</a:t>
            </a:r>
          </a:p>
        </p:txBody>
      </p:sp>
      <p:sp>
        <p:nvSpPr>
          <p:cNvPr id="24" name="Rectángulo: esquinas redondeadas 23">
            <a:extLst>
              <a:ext uri="{FF2B5EF4-FFF2-40B4-BE49-F238E27FC236}">
                <a16:creationId xmlns:a16="http://schemas.microsoft.com/office/drawing/2014/main" id="{C18FC3D9-F2C9-4D27-8628-A65EBF601271}"/>
              </a:ext>
            </a:extLst>
          </p:cNvPr>
          <p:cNvSpPr/>
          <p:nvPr/>
        </p:nvSpPr>
        <p:spPr>
          <a:xfrm>
            <a:off x="736861" y="287309"/>
            <a:ext cx="10616940" cy="408620"/>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ESTRUCTURA DE ACTUACIÓN</a:t>
            </a:r>
          </a:p>
        </p:txBody>
      </p:sp>
    </p:spTree>
    <p:extLst>
      <p:ext uri="{BB962C8B-B14F-4D97-AF65-F5344CB8AC3E}">
        <p14:creationId xmlns:p14="http://schemas.microsoft.com/office/powerpoint/2010/main" val="38976695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a:xfrm>
            <a:off x="831850" y="784706"/>
            <a:ext cx="10521950" cy="1344540"/>
          </a:xfrm>
        </p:spPr>
        <p:txBody>
          <a:bodyPr/>
          <a:lstStyle/>
          <a:p>
            <a:r>
              <a:rPr lang="es-MX" dirty="0"/>
              <a:t>3.2. Taller de riesgos</a:t>
            </a:r>
          </a:p>
        </p:txBody>
      </p:sp>
      <p:sp>
        <p:nvSpPr>
          <p:cNvPr id="3" name="Marcador de texto 2">
            <a:extLst>
              <a:ext uri="{FF2B5EF4-FFF2-40B4-BE49-F238E27FC236}">
                <a16:creationId xmlns:a16="http://schemas.microsoft.com/office/drawing/2014/main" id="{3842CFEC-AE62-4E80-B9BD-FABBDD3C1A5E}"/>
              </a:ext>
            </a:extLst>
          </p:cNvPr>
          <p:cNvSpPr>
            <a:spLocks noGrp="1"/>
          </p:cNvSpPr>
          <p:nvPr>
            <p:ph type="body" sz="half" idx="1"/>
          </p:nvPr>
        </p:nvSpPr>
        <p:spPr>
          <a:xfrm>
            <a:off x="831850" y="2956561"/>
            <a:ext cx="10515600" cy="472439"/>
          </a:xfrm>
        </p:spPr>
        <p:txBody>
          <a:bodyPr/>
          <a:lstStyle/>
          <a:p>
            <a:pPr algn="ctr"/>
            <a:r>
              <a:rPr lang="es-MX" dirty="0">
                <a:solidFill>
                  <a:srgbClr val="990033"/>
                </a:solidFill>
              </a:rPr>
              <a:t>Identificación y ponderación</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25</a:t>
            </a:fld>
            <a:endParaRPr lang="es-MX"/>
          </a:p>
        </p:txBody>
      </p:sp>
    </p:spTree>
    <p:extLst>
      <p:ext uri="{BB962C8B-B14F-4D97-AF65-F5344CB8AC3E}">
        <p14:creationId xmlns:p14="http://schemas.microsoft.com/office/powerpoint/2010/main" val="241248789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EC97805-5BD0-418B-94EB-3F552990040D}"/>
              </a:ext>
            </a:extLst>
          </p:cNvPr>
          <p:cNvSpPr>
            <a:spLocks noGrp="1"/>
          </p:cNvSpPr>
          <p:nvPr>
            <p:ph type="title"/>
          </p:nvPr>
        </p:nvSpPr>
        <p:spPr/>
        <p:txBody>
          <a:bodyPr/>
          <a:lstStyle/>
          <a:p>
            <a:pPr algn="ctr"/>
            <a:r>
              <a:rPr lang="es-MX" dirty="0"/>
              <a:t>¿Qué son los </a:t>
            </a:r>
            <a:br>
              <a:rPr lang="es-MX" dirty="0"/>
            </a:br>
            <a:r>
              <a:rPr lang="es-MX" dirty="0"/>
              <a:t>riesgos?</a:t>
            </a:r>
          </a:p>
        </p:txBody>
      </p:sp>
      <p:sp>
        <p:nvSpPr>
          <p:cNvPr id="4" name="Marcador de número de diapositiva 3">
            <a:extLst>
              <a:ext uri="{FF2B5EF4-FFF2-40B4-BE49-F238E27FC236}">
                <a16:creationId xmlns:a16="http://schemas.microsoft.com/office/drawing/2014/main" id="{038DDEEB-2156-411B-9C40-ABC1FA02E07D}"/>
              </a:ext>
            </a:extLst>
          </p:cNvPr>
          <p:cNvSpPr>
            <a:spLocks noGrp="1"/>
          </p:cNvSpPr>
          <p:nvPr>
            <p:ph type="sldNum" sz="quarter" idx="2"/>
          </p:nvPr>
        </p:nvSpPr>
        <p:spPr/>
        <p:txBody>
          <a:bodyPr/>
          <a:lstStyle/>
          <a:p>
            <a:fld id="{86CB4B4D-7CA3-9044-876B-883B54F8677D}" type="slidenum">
              <a:rPr lang="es-MX" smtClean="0"/>
              <a:t>26</a:t>
            </a:fld>
            <a:endParaRPr lang="es-MX"/>
          </a:p>
        </p:txBody>
      </p:sp>
      <p:pic>
        <p:nvPicPr>
          <p:cNvPr id="9" name="Imagen 8">
            <a:extLst>
              <a:ext uri="{FF2B5EF4-FFF2-40B4-BE49-F238E27FC236}">
                <a16:creationId xmlns:a16="http://schemas.microsoft.com/office/drawing/2014/main" id="{AD064FED-35D9-402D-BF7C-2C88FC6B9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29994">
            <a:off x="1137735" y="2991835"/>
            <a:ext cx="4838046" cy="2759959"/>
          </a:xfrm>
          <a:prstGeom prst="rect">
            <a:avLst/>
          </a:prstGeom>
        </p:spPr>
      </p:pic>
      <p:sp>
        <p:nvSpPr>
          <p:cNvPr id="10" name="Marcador de texto 2">
            <a:extLst>
              <a:ext uri="{FF2B5EF4-FFF2-40B4-BE49-F238E27FC236}">
                <a16:creationId xmlns:a16="http://schemas.microsoft.com/office/drawing/2014/main" id="{967E6CD8-17DB-4684-A3EB-8BA15CFAFD8F}"/>
              </a:ext>
            </a:extLst>
          </p:cNvPr>
          <p:cNvSpPr>
            <a:spLocks noGrp="1"/>
          </p:cNvSpPr>
          <p:nvPr>
            <p:ph type="body" sz="half" idx="1"/>
          </p:nvPr>
        </p:nvSpPr>
        <p:spPr>
          <a:xfrm>
            <a:off x="4785359" y="1209039"/>
            <a:ext cx="6568441" cy="4967925"/>
          </a:xfrm>
        </p:spPr>
        <p:txBody>
          <a:bodyPr/>
          <a:lstStyle/>
          <a:p>
            <a:pPr algn="just">
              <a:lnSpc>
                <a:spcPct val="150000"/>
              </a:lnSpc>
            </a:pPr>
            <a:r>
              <a:rPr lang="es-MX" dirty="0"/>
              <a:t>Evento adverso e incierto (externo o interno) que, debido a la combinación de su probabilidad de ocurrencia y el posible impacto, pudiera obstaculizar o impedir el logro de las metas y objetivos institucionales.</a:t>
            </a:r>
          </a:p>
        </p:txBody>
      </p:sp>
    </p:spTree>
    <p:extLst>
      <p:ext uri="{BB962C8B-B14F-4D97-AF65-F5344CB8AC3E}">
        <p14:creationId xmlns:p14="http://schemas.microsoft.com/office/powerpoint/2010/main" val="37297636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riángulo isósceles 15">
            <a:extLst>
              <a:ext uri="{FF2B5EF4-FFF2-40B4-BE49-F238E27FC236}">
                <a16:creationId xmlns:a16="http://schemas.microsoft.com/office/drawing/2014/main" id="{18AC2F47-B57E-47C9-9453-D7946C2834F0}"/>
              </a:ext>
            </a:extLst>
          </p:cNvPr>
          <p:cNvSpPr/>
          <p:nvPr/>
        </p:nvSpPr>
        <p:spPr>
          <a:xfrm rot="13968014">
            <a:off x="7799612" y="4792959"/>
            <a:ext cx="405245" cy="9312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E78F2155-900D-4A0D-B344-70763FE63F66}"/>
              </a:ext>
            </a:extLst>
          </p:cNvPr>
          <p:cNvSpPr>
            <a:spLocks noGrp="1"/>
          </p:cNvSpPr>
          <p:nvPr>
            <p:ph type="title"/>
          </p:nvPr>
        </p:nvSpPr>
        <p:spPr>
          <a:xfrm>
            <a:off x="838200" y="365125"/>
            <a:ext cx="10515600" cy="683499"/>
          </a:xfrm>
        </p:spPr>
        <p:txBody>
          <a:bodyPr>
            <a:normAutofit/>
          </a:bodyPr>
          <a:lstStyle/>
          <a:p>
            <a:pPr algn="ctr"/>
            <a:r>
              <a:rPr lang="es-MX" sz="2800" b="1" dirty="0"/>
              <a:t>Riesgo de auditoría</a:t>
            </a:r>
          </a:p>
        </p:txBody>
      </p:sp>
      <p:pic>
        <p:nvPicPr>
          <p:cNvPr id="5" name="Imagen 4">
            <a:extLst>
              <a:ext uri="{FF2B5EF4-FFF2-40B4-BE49-F238E27FC236}">
                <a16:creationId xmlns:a16="http://schemas.microsoft.com/office/drawing/2014/main" id="{28593CCF-6B95-4770-A76E-519F4DCE4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50" y="986860"/>
            <a:ext cx="2133600" cy="2152650"/>
          </a:xfrm>
          <a:prstGeom prst="rect">
            <a:avLst/>
          </a:prstGeom>
        </p:spPr>
      </p:pic>
      <p:sp>
        <p:nvSpPr>
          <p:cNvPr id="6" name="CuadroTexto 5">
            <a:extLst>
              <a:ext uri="{FF2B5EF4-FFF2-40B4-BE49-F238E27FC236}">
                <a16:creationId xmlns:a16="http://schemas.microsoft.com/office/drawing/2014/main" id="{45CD42BB-8788-4C60-ADDA-AA5CA8316F00}"/>
              </a:ext>
            </a:extLst>
          </p:cNvPr>
          <p:cNvSpPr txBox="1"/>
          <p:nvPr/>
        </p:nvSpPr>
        <p:spPr>
          <a:xfrm>
            <a:off x="3594300" y="1169984"/>
            <a:ext cx="4832059" cy="3416320"/>
          </a:xfrm>
          <a:prstGeom prst="rect">
            <a:avLst/>
          </a:prstGeom>
          <a:noFill/>
        </p:spPr>
        <p:txBody>
          <a:bodyPr wrap="square" rtlCol="0">
            <a:spAutoFit/>
          </a:bodyPr>
          <a:lstStyle/>
          <a:p>
            <a:pPr algn="just"/>
            <a:r>
              <a:rPr lang="es-MX" dirty="0"/>
              <a:t>Representa la posibilidad de que el auditor pueda dar una opinión sin salvedades ni limitante, de todo aquello que contenga errores y desviaciones de actividades y/o procedimientos, cuya repercusión pueda ser trascendental para el área o la institución.</a:t>
            </a:r>
          </a:p>
          <a:p>
            <a:pPr algn="just"/>
            <a:endParaRPr lang="es-MX" dirty="0"/>
          </a:p>
          <a:p>
            <a:pPr algn="just"/>
            <a:r>
              <a:rPr lang="es-MX" dirty="0"/>
              <a:t>El riesgo de auditoría está integrado por el efecto combinado de tres diferentes riesgos:</a:t>
            </a:r>
          </a:p>
          <a:p>
            <a:pPr marL="285750" indent="-285750" algn="just">
              <a:buFontTx/>
              <a:buChar char="-"/>
            </a:pPr>
            <a:r>
              <a:rPr lang="es-MX" dirty="0"/>
              <a:t>Inherente.</a:t>
            </a:r>
          </a:p>
          <a:p>
            <a:pPr marL="285750" indent="-285750" algn="just">
              <a:buFontTx/>
              <a:buChar char="-"/>
            </a:pPr>
            <a:r>
              <a:rPr lang="es-MX" dirty="0"/>
              <a:t>De control.</a:t>
            </a:r>
          </a:p>
          <a:p>
            <a:pPr marL="285750" indent="-285750" algn="just">
              <a:buFontTx/>
              <a:buChar char="-"/>
            </a:pPr>
            <a:r>
              <a:rPr lang="es-MX" dirty="0"/>
              <a:t>De detección.</a:t>
            </a:r>
          </a:p>
        </p:txBody>
      </p:sp>
      <p:sp>
        <p:nvSpPr>
          <p:cNvPr id="7" name="Estrella: 5 puntas 6">
            <a:extLst>
              <a:ext uri="{FF2B5EF4-FFF2-40B4-BE49-F238E27FC236}">
                <a16:creationId xmlns:a16="http://schemas.microsoft.com/office/drawing/2014/main" id="{32508014-5F8F-4010-9B95-041FEF3FD9CC}"/>
              </a:ext>
            </a:extLst>
          </p:cNvPr>
          <p:cNvSpPr/>
          <p:nvPr/>
        </p:nvSpPr>
        <p:spPr>
          <a:xfrm>
            <a:off x="8761729" y="844455"/>
            <a:ext cx="2115360" cy="2033689"/>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NIA 200</a:t>
            </a:r>
          </a:p>
        </p:txBody>
      </p:sp>
      <p:sp>
        <p:nvSpPr>
          <p:cNvPr id="8" name="Flecha: a la derecha con bandas 7">
            <a:extLst>
              <a:ext uri="{FF2B5EF4-FFF2-40B4-BE49-F238E27FC236}">
                <a16:creationId xmlns:a16="http://schemas.microsoft.com/office/drawing/2014/main" id="{A1D0F3EA-806E-4FA6-AE36-854D15D5F013}"/>
              </a:ext>
            </a:extLst>
          </p:cNvPr>
          <p:cNvSpPr/>
          <p:nvPr/>
        </p:nvSpPr>
        <p:spPr>
          <a:xfrm>
            <a:off x="436418" y="5122718"/>
            <a:ext cx="3886200" cy="10702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Planeación y procedimientos de auditoría</a:t>
            </a:r>
          </a:p>
        </p:txBody>
      </p:sp>
      <p:pic>
        <p:nvPicPr>
          <p:cNvPr id="10" name="Imagen 9">
            <a:extLst>
              <a:ext uri="{FF2B5EF4-FFF2-40B4-BE49-F238E27FC236}">
                <a16:creationId xmlns:a16="http://schemas.microsoft.com/office/drawing/2014/main" id="{40384E61-0CE7-43AE-8F0C-E37A0FB8D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963" y="5060954"/>
            <a:ext cx="3026719" cy="1322676"/>
          </a:xfrm>
          <a:prstGeom prst="rect">
            <a:avLst/>
          </a:prstGeom>
        </p:spPr>
      </p:pic>
      <p:sp>
        <p:nvSpPr>
          <p:cNvPr id="11" name="Nube 10">
            <a:extLst>
              <a:ext uri="{FF2B5EF4-FFF2-40B4-BE49-F238E27FC236}">
                <a16:creationId xmlns:a16="http://schemas.microsoft.com/office/drawing/2014/main" id="{03F04BC5-22B9-4D18-9A7F-55322E24B3C7}"/>
              </a:ext>
            </a:extLst>
          </p:cNvPr>
          <p:cNvSpPr/>
          <p:nvPr/>
        </p:nvSpPr>
        <p:spPr>
          <a:xfrm>
            <a:off x="8132618" y="4151609"/>
            <a:ext cx="3221182" cy="12609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Obtención de evidencia, suficiente y competente</a:t>
            </a:r>
          </a:p>
        </p:txBody>
      </p:sp>
    </p:spTree>
    <p:extLst>
      <p:ext uri="{BB962C8B-B14F-4D97-AF65-F5344CB8AC3E}">
        <p14:creationId xmlns:p14="http://schemas.microsoft.com/office/powerpoint/2010/main" val="75442342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echa: a la derecha con bandas 23">
            <a:extLst>
              <a:ext uri="{FF2B5EF4-FFF2-40B4-BE49-F238E27FC236}">
                <a16:creationId xmlns:a16="http://schemas.microsoft.com/office/drawing/2014/main" id="{A4142BC7-D4BA-4675-876C-86345C990EE9}"/>
              </a:ext>
            </a:extLst>
          </p:cNvPr>
          <p:cNvSpPr/>
          <p:nvPr/>
        </p:nvSpPr>
        <p:spPr>
          <a:xfrm>
            <a:off x="2545307" y="5424366"/>
            <a:ext cx="4940490" cy="5677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ítulo 1">
            <a:extLst>
              <a:ext uri="{FF2B5EF4-FFF2-40B4-BE49-F238E27FC236}">
                <a16:creationId xmlns:a16="http://schemas.microsoft.com/office/drawing/2014/main" id="{A92BDEC6-9E26-478A-BC8E-48A1991479C2}"/>
              </a:ext>
            </a:extLst>
          </p:cNvPr>
          <p:cNvSpPr>
            <a:spLocks noGrp="1"/>
          </p:cNvSpPr>
          <p:nvPr>
            <p:ph type="title"/>
          </p:nvPr>
        </p:nvSpPr>
        <p:spPr>
          <a:xfrm>
            <a:off x="838200" y="365125"/>
            <a:ext cx="10515600" cy="534826"/>
          </a:xfrm>
        </p:spPr>
        <p:txBody>
          <a:bodyPr>
            <a:noAutofit/>
          </a:bodyPr>
          <a:lstStyle/>
          <a:p>
            <a:pPr algn="ctr"/>
            <a:r>
              <a:rPr lang="es-MX" sz="3000" b="1" dirty="0"/>
              <a:t>OBSTÁCULOS</a:t>
            </a:r>
          </a:p>
        </p:txBody>
      </p:sp>
      <p:pic>
        <p:nvPicPr>
          <p:cNvPr id="6" name="Imagen 5">
            <a:extLst>
              <a:ext uri="{FF2B5EF4-FFF2-40B4-BE49-F238E27FC236}">
                <a16:creationId xmlns:a16="http://schemas.microsoft.com/office/drawing/2014/main" id="{6EEA1F31-15E8-447D-B0F2-A922E363A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1" y="1300443"/>
            <a:ext cx="1669635" cy="1197097"/>
          </a:xfrm>
          <a:prstGeom prst="rect">
            <a:avLst/>
          </a:prstGeom>
        </p:spPr>
      </p:pic>
      <p:sp>
        <p:nvSpPr>
          <p:cNvPr id="7" name="CuadroTexto 6">
            <a:extLst>
              <a:ext uri="{FF2B5EF4-FFF2-40B4-BE49-F238E27FC236}">
                <a16:creationId xmlns:a16="http://schemas.microsoft.com/office/drawing/2014/main" id="{A24D2EE7-3B8B-4655-AFDE-2DC414ECA19A}"/>
              </a:ext>
            </a:extLst>
          </p:cNvPr>
          <p:cNvSpPr txBox="1"/>
          <p:nvPr/>
        </p:nvSpPr>
        <p:spPr>
          <a:xfrm>
            <a:off x="746189" y="2669936"/>
            <a:ext cx="2474460" cy="369332"/>
          </a:xfrm>
          <a:prstGeom prst="rect">
            <a:avLst/>
          </a:prstGeom>
          <a:noFill/>
        </p:spPr>
        <p:txBody>
          <a:bodyPr wrap="none" rtlCol="0">
            <a:spAutoFit/>
          </a:bodyPr>
          <a:lstStyle/>
          <a:p>
            <a:r>
              <a:rPr lang="es-MX" dirty="0"/>
              <a:t>Falta de profesionalismo</a:t>
            </a:r>
          </a:p>
        </p:txBody>
      </p:sp>
      <p:pic>
        <p:nvPicPr>
          <p:cNvPr id="9" name="Imagen 8">
            <a:extLst>
              <a:ext uri="{FF2B5EF4-FFF2-40B4-BE49-F238E27FC236}">
                <a16:creationId xmlns:a16="http://schemas.microsoft.com/office/drawing/2014/main" id="{D137B6EA-7EE9-4EEA-828C-5677CA6DD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455" y="1254062"/>
            <a:ext cx="2255520" cy="1409700"/>
          </a:xfrm>
          <a:prstGeom prst="rect">
            <a:avLst/>
          </a:prstGeom>
        </p:spPr>
      </p:pic>
      <p:sp>
        <p:nvSpPr>
          <p:cNvPr id="10" name="Flecha: a la derecha con bandas 9">
            <a:extLst>
              <a:ext uri="{FF2B5EF4-FFF2-40B4-BE49-F238E27FC236}">
                <a16:creationId xmlns:a16="http://schemas.microsoft.com/office/drawing/2014/main" id="{A1900E21-D1F3-40DE-A8E9-0E91533482B2}"/>
              </a:ext>
            </a:extLst>
          </p:cNvPr>
          <p:cNvSpPr/>
          <p:nvPr/>
        </p:nvSpPr>
        <p:spPr>
          <a:xfrm>
            <a:off x="3757733" y="1612967"/>
            <a:ext cx="2541494" cy="544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a:extLst>
              <a:ext uri="{FF2B5EF4-FFF2-40B4-BE49-F238E27FC236}">
                <a16:creationId xmlns:a16="http://schemas.microsoft.com/office/drawing/2014/main" id="{AB028A67-DA43-4346-BF68-0E0677BA8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412" y="3319239"/>
            <a:ext cx="1490014" cy="1490014"/>
          </a:xfrm>
          <a:prstGeom prst="rect">
            <a:avLst/>
          </a:prstGeom>
        </p:spPr>
      </p:pic>
      <p:sp>
        <p:nvSpPr>
          <p:cNvPr id="13" name="Flecha: a la derecha con bandas 12">
            <a:extLst>
              <a:ext uri="{FF2B5EF4-FFF2-40B4-BE49-F238E27FC236}">
                <a16:creationId xmlns:a16="http://schemas.microsoft.com/office/drawing/2014/main" id="{A1104A1C-C466-4FC0-8C3B-97396EC956C0}"/>
              </a:ext>
            </a:extLst>
          </p:cNvPr>
          <p:cNvSpPr/>
          <p:nvPr/>
        </p:nvSpPr>
        <p:spPr>
          <a:xfrm>
            <a:off x="3864591" y="3724512"/>
            <a:ext cx="2541494" cy="5677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7C99817F-8FC5-4C2C-96C9-F01D16C790E9}"/>
              </a:ext>
            </a:extLst>
          </p:cNvPr>
          <p:cNvSpPr txBox="1"/>
          <p:nvPr/>
        </p:nvSpPr>
        <p:spPr>
          <a:xfrm>
            <a:off x="1064303" y="4719892"/>
            <a:ext cx="1954061" cy="369332"/>
          </a:xfrm>
          <a:prstGeom prst="rect">
            <a:avLst/>
          </a:prstGeom>
          <a:noFill/>
        </p:spPr>
        <p:txBody>
          <a:bodyPr wrap="none" rtlCol="0">
            <a:spAutoFit/>
          </a:bodyPr>
          <a:lstStyle/>
          <a:p>
            <a:r>
              <a:rPr lang="es-MX" dirty="0"/>
              <a:t>Falta de tecnología</a:t>
            </a:r>
          </a:p>
        </p:txBody>
      </p:sp>
      <p:pic>
        <p:nvPicPr>
          <p:cNvPr id="16" name="Imagen 15">
            <a:extLst>
              <a:ext uri="{FF2B5EF4-FFF2-40B4-BE49-F238E27FC236}">
                <a16:creationId xmlns:a16="http://schemas.microsoft.com/office/drawing/2014/main" id="{BDF4D962-D080-43AF-A78C-0E51CEC38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125" y="3413631"/>
            <a:ext cx="2239821" cy="1189470"/>
          </a:xfrm>
          <a:prstGeom prst="rect">
            <a:avLst/>
          </a:prstGeom>
        </p:spPr>
      </p:pic>
      <p:sp>
        <p:nvSpPr>
          <p:cNvPr id="17" name="CuadroTexto 16">
            <a:extLst>
              <a:ext uri="{FF2B5EF4-FFF2-40B4-BE49-F238E27FC236}">
                <a16:creationId xmlns:a16="http://schemas.microsoft.com/office/drawing/2014/main" id="{9EA2ADBC-5423-44C8-BD1B-476FDED8ED2D}"/>
              </a:ext>
            </a:extLst>
          </p:cNvPr>
          <p:cNvSpPr txBox="1"/>
          <p:nvPr/>
        </p:nvSpPr>
        <p:spPr>
          <a:xfrm>
            <a:off x="6713577" y="4701639"/>
            <a:ext cx="2828916" cy="369332"/>
          </a:xfrm>
          <a:prstGeom prst="rect">
            <a:avLst/>
          </a:prstGeom>
          <a:noFill/>
        </p:spPr>
        <p:txBody>
          <a:bodyPr wrap="none" rtlCol="0">
            <a:spAutoFit/>
          </a:bodyPr>
          <a:lstStyle/>
          <a:p>
            <a:r>
              <a:rPr lang="es-MX" dirty="0"/>
              <a:t>Automatización de procesos</a:t>
            </a:r>
          </a:p>
        </p:txBody>
      </p:sp>
      <p:sp>
        <p:nvSpPr>
          <p:cNvPr id="18" name="CuadroTexto 17">
            <a:extLst>
              <a:ext uri="{FF2B5EF4-FFF2-40B4-BE49-F238E27FC236}">
                <a16:creationId xmlns:a16="http://schemas.microsoft.com/office/drawing/2014/main" id="{539B82B8-609B-43FB-9E0A-5465660F0520}"/>
              </a:ext>
            </a:extLst>
          </p:cNvPr>
          <p:cNvSpPr txBox="1"/>
          <p:nvPr/>
        </p:nvSpPr>
        <p:spPr>
          <a:xfrm>
            <a:off x="7189728" y="2669936"/>
            <a:ext cx="1380891" cy="369332"/>
          </a:xfrm>
          <a:prstGeom prst="rect">
            <a:avLst/>
          </a:prstGeom>
          <a:noFill/>
        </p:spPr>
        <p:txBody>
          <a:bodyPr wrap="none" rtlCol="0">
            <a:spAutoFit/>
          </a:bodyPr>
          <a:lstStyle/>
          <a:p>
            <a:r>
              <a:rPr lang="es-MX" dirty="0"/>
              <a:t>Capacitación</a:t>
            </a:r>
          </a:p>
        </p:txBody>
      </p:sp>
      <p:pic>
        <p:nvPicPr>
          <p:cNvPr id="20" name="Imagen 19">
            <a:extLst>
              <a:ext uri="{FF2B5EF4-FFF2-40B4-BE49-F238E27FC236}">
                <a16:creationId xmlns:a16="http://schemas.microsoft.com/office/drawing/2014/main" id="{6455BFB0-C18A-4949-A0FE-B756813E97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2924" y="5296552"/>
            <a:ext cx="3825531" cy="1125157"/>
          </a:xfrm>
          <a:prstGeom prst="rect">
            <a:avLst/>
          </a:prstGeom>
        </p:spPr>
      </p:pic>
      <p:sp>
        <p:nvSpPr>
          <p:cNvPr id="21" name="CuadroTexto 20">
            <a:extLst>
              <a:ext uri="{FF2B5EF4-FFF2-40B4-BE49-F238E27FC236}">
                <a16:creationId xmlns:a16="http://schemas.microsoft.com/office/drawing/2014/main" id="{398AE47B-9AEB-49DE-86C3-D869B555F456}"/>
              </a:ext>
            </a:extLst>
          </p:cNvPr>
          <p:cNvSpPr txBox="1"/>
          <p:nvPr/>
        </p:nvSpPr>
        <p:spPr>
          <a:xfrm>
            <a:off x="1472894" y="5708221"/>
            <a:ext cx="1021049" cy="369332"/>
          </a:xfrm>
          <a:prstGeom prst="rect">
            <a:avLst/>
          </a:prstGeom>
          <a:noFill/>
        </p:spPr>
        <p:txBody>
          <a:bodyPr wrap="none" rtlCol="0">
            <a:spAutoFit/>
          </a:bodyPr>
          <a:lstStyle/>
          <a:p>
            <a:r>
              <a:rPr lang="es-MX" dirty="0"/>
              <a:t>Obsoleta</a:t>
            </a:r>
          </a:p>
        </p:txBody>
      </p:sp>
      <p:sp>
        <p:nvSpPr>
          <p:cNvPr id="22" name="CuadroTexto 21">
            <a:extLst>
              <a:ext uri="{FF2B5EF4-FFF2-40B4-BE49-F238E27FC236}">
                <a16:creationId xmlns:a16="http://schemas.microsoft.com/office/drawing/2014/main" id="{E88FED14-8770-4D95-B40F-C91ED313F288}"/>
              </a:ext>
            </a:extLst>
          </p:cNvPr>
          <p:cNvSpPr txBox="1"/>
          <p:nvPr/>
        </p:nvSpPr>
        <p:spPr>
          <a:xfrm>
            <a:off x="7536987" y="5523555"/>
            <a:ext cx="1476045" cy="369332"/>
          </a:xfrm>
          <a:prstGeom prst="rect">
            <a:avLst/>
          </a:prstGeom>
          <a:noFill/>
        </p:spPr>
        <p:txBody>
          <a:bodyPr wrap="none" rtlCol="0">
            <a:spAutoFit/>
          </a:bodyPr>
          <a:lstStyle/>
          <a:p>
            <a:r>
              <a:rPr lang="es-MX" dirty="0"/>
              <a:t>Actualización</a:t>
            </a:r>
          </a:p>
        </p:txBody>
      </p:sp>
      <p:sp>
        <p:nvSpPr>
          <p:cNvPr id="23" name="CuadroTexto 22">
            <a:extLst>
              <a:ext uri="{FF2B5EF4-FFF2-40B4-BE49-F238E27FC236}">
                <a16:creationId xmlns:a16="http://schemas.microsoft.com/office/drawing/2014/main" id="{26F46D63-E217-4589-8624-B234CC9CA421}"/>
              </a:ext>
            </a:extLst>
          </p:cNvPr>
          <p:cNvSpPr txBox="1"/>
          <p:nvPr/>
        </p:nvSpPr>
        <p:spPr>
          <a:xfrm>
            <a:off x="4094930" y="6277958"/>
            <a:ext cx="1522661" cy="369332"/>
          </a:xfrm>
          <a:prstGeom prst="rect">
            <a:avLst/>
          </a:prstGeom>
          <a:noFill/>
        </p:spPr>
        <p:txBody>
          <a:bodyPr wrap="none" rtlCol="0">
            <a:spAutoFit/>
          </a:bodyPr>
          <a:lstStyle/>
          <a:p>
            <a:r>
              <a:rPr lang="es-MX" dirty="0"/>
              <a:t>Normatividad</a:t>
            </a:r>
          </a:p>
        </p:txBody>
      </p:sp>
      <p:pic>
        <p:nvPicPr>
          <p:cNvPr id="19" name="Gráfico 18" descr="Búho">
            <a:hlinkClick r:id="rId7" action="ppaction://hlinksldjump"/>
            <a:extLst>
              <a:ext uri="{FF2B5EF4-FFF2-40B4-BE49-F238E27FC236}">
                <a16:creationId xmlns:a16="http://schemas.microsoft.com/office/drawing/2014/main" id="{B6F4CAC2-0C34-45EF-8191-C71DBA5FBC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06271" y="5296552"/>
            <a:ext cx="914400" cy="914400"/>
          </a:xfrm>
          <a:prstGeom prst="rect">
            <a:avLst/>
          </a:prstGeom>
        </p:spPr>
      </p:pic>
    </p:spTree>
    <p:extLst>
      <p:ext uri="{BB962C8B-B14F-4D97-AF65-F5344CB8AC3E}">
        <p14:creationId xmlns:p14="http://schemas.microsoft.com/office/powerpoint/2010/main" val="239535167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728EA-B2EE-44FD-AD07-E33EEBB2E216}"/>
              </a:ext>
            </a:extLst>
          </p:cNvPr>
          <p:cNvSpPr>
            <a:spLocks noGrp="1"/>
          </p:cNvSpPr>
          <p:nvPr>
            <p:ph type="title"/>
          </p:nvPr>
        </p:nvSpPr>
        <p:spPr>
          <a:xfrm>
            <a:off x="2923484" y="291197"/>
            <a:ext cx="6414653" cy="736311"/>
          </a:xfrm>
        </p:spPr>
        <p:txBody>
          <a:bodyPr>
            <a:normAutofit/>
          </a:bodyPr>
          <a:lstStyle/>
          <a:p>
            <a:pPr algn="ctr"/>
            <a:r>
              <a:rPr lang="es-MX" sz="2800" b="1" dirty="0"/>
              <a:t>Administración de Riesgos Institucionales</a:t>
            </a:r>
          </a:p>
        </p:txBody>
      </p:sp>
      <p:sp>
        <p:nvSpPr>
          <p:cNvPr id="4" name="Rectángulo 3">
            <a:extLst>
              <a:ext uri="{FF2B5EF4-FFF2-40B4-BE49-F238E27FC236}">
                <a16:creationId xmlns:a16="http://schemas.microsoft.com/office/drawing/2014/main" id="{2A703A4D-DF74-4E45-B1FA-DC3C5DADA46F}"/>
              </a:ext>
            </a:extLst>
          </p:cNvPr>
          <p:cNvSpPr/>
          <p:nvPr/>
        </p:nvSpPr>
        <p:spPr>
          <a:xfrm>
            <a:off x="706582" y="1028251"/>
            <a:ext cx="3574473" cy="549724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ángulo 4">
            <a:extLst>
              <a:ext uri="{FF2B5EF4-FFF2-40B4-BE49-F238E27FC236}">
                <a16:creationId xmlns:a16="http://schemas.microsoft.com/office/drawing/2014/main" id="{B1A25D0E-1216-4271-872E-6C76D7FDC09D}"/>
              </a:ext>
            </a:extLst>
          </p:cNvPr>
          <p:cNvSpPr/>
          <p:nvPr/>
        </p:nvSpPr>
        <p:spPr>
          <a:xfrm>
            <a:off x="913155" y="1077812"/>
            <a:ext cx="3126753"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I. Evaluación de </a:t>
            </a:r>
            <a:r>
              <a:rPr lang="es-ES" sz="2400" b="0" u="sng" cap="none" spc="0" dirty="0">
                <a:ln w="0"/>
                <a:solidFill>
                  <a:schemeClr val="tx1"/>
                </a:solidFill>
                <a:effectLst>
                  <a:outerShdw blurRad="38100" dist="19050" dir="2700000" algn="tl" rotWithShape="0">
                    <a:schemeClr val="dk1">
                      <a:alpha val="40000"/>
                    </a:schemeClr>
                  </a:outerShdw>
                </a:effectLst>
              </a:rPr>
              <a:t>Riesgos</a:t>
            </a:r>
          </a:p>
        </p:txBody>
      </p:sp>
      <p:sp>
        <p:nvSpPr>
          <p:cNvPr id="6" name="Elipse 5">
            <a:extLst>
              <a:ext uri="{FF2B5EF4-FFF2-40B4-BE49-F238E27FC236}">
                <a16:creationId xmlns:a16="http://schemas.microsoft.com/office/drawing/2014/main" id="{9DF9AED4-0ABD-4093-9C7C-DDA6E09BC99E}"/>
              </a:ext>
            </a:extLst>
          </p:cNvPr>
          <p:cNvSpPr/>
          <p:nvPr/>
        </p:nvSpPr>
        <p:spPr>
          <a:xfrm>
            <a:off x="1021704" y="2021208"/>
            <a:ext cx="1174174" cy="104948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Riesgo</a:t>
            </a:r>
          </a:p>
        </p:txBody>
      </p:sp>
      <p:sp>
        <p:nvSpPr>
          <p:cNvPr id="7" name="Rectángulo 6">
            <a:extLst>
              <a:ext uri="{FF2B5EF4-FFF2-40B4-BE49-F238E27FC236}">
                <a16:creationId xmlns:a16="http://schemas.microsoft.com/office/drawing/2014/main" id="{6486B395-B9FC-4A41-96DE-6CF3FE7A0818}"/>
              </a:ext>
            </a:extLst>
          </p:cNvPr>
          <p:cNvSpPr/>
          <p:nvPr/>
        </p:nvSpPr>
        <p:spPr>
          <a:xfrm>
            <a:off x="981477" y="1501209"/>
            <a:ext cx="2980238" cy="369332"/>
          </a:xfrm>
          <a:prstGeom prst="rect">
            <a:avLst/>
          </a:prstGeom>
          <a:noFill/>
        </p:spPr>
        <p:txBody>
          <a:bodyPr wrap="none" lIns="91440" tIns="45720" rIns="91440" bIns="45720">
            <a:spAutoFit/>
          </a:bodyPr>
          <a:lstStyle/>
          <a:p>
            <a:pPr algn="ctr"/>
            <a:r>
              <a:rPr lang="es-ES" b="0" cap="none" spc="0" dirty="0">
                <a:ln w="0"/>
                <a:solidFill>
                  <a:schemeClr val="tx1"/>
                </a:solidFill>
              </a:rPr>
              <a:t>Objetivos, estrategias y metas</a:t>
            </a:r>
          </a:p>
        </p:txBody>
      </p:sp>
      <p:cxnSp>
        <p:nvCxnSpPr>
          <p:cNvPr id="9" name="Conector recto de flecha 8">
            <a:extLst>
              <a:ext uri="{FF2B5EF4-FFF2-40B4-BE49-F238E27FC236}">
                <a16:creationId xmlns:a16="http://schemas.microsoft.com/office/drawing/2014/main" id="{E4003D36-69EE-4498-A770-ADF8A1EEBCD3}"/>
              </a:ext>
            </a:extLst>
          </p:cNvPr>
          <p:cNvCxnSpPr/>
          <p:nvPr/>
        </p:nvCxnSpPr>
        <p:spPr>
          <a:xfrm flipV="1">
            <a:off x="2208687" y="2223829"/>
            <a:ext cx="571500" cy="259775"/>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7CF8AF8B-27AD-4DA9-B9B1-8FDE858E1A8C}"/>
              </a:ext>
            </a:extLst>
          </p:cNvPr>
          <p:cNvSpPr/>
          <p:nvPr/>
        </p:nvSpPr>
        <p:spPr>
          <a:xfrm>
            <a:off x="2792999" y="1860150"/>
            <a:ext cx="1205345" cy="4156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Factor 1</a:t>
            </a:r>
          </a:p>
        </p:txBody>
      </p:sp>
      <p:sp>
        <p:nvSpPr>
          <p:cNvPr id="11" name="Elipse 10">
            <a:extLst>
              <a:ext uri="{FF2B5EF4-FFF2-40B4-BE49-F238E27FC236}">
                <a16:creationId xmlns:a16="http://schemas.microsoft.com/office/drawing/2014/main" id="{9AEFF8E3-497F-4A4B-B4B9-8310FAF47AB0}"/>
              </a:ext>
            </a:extLst>
          </p:cNvPr>
          <p:cNvSpPr/>
          <p:nvPr/>
        </p:nvSpPr>
        <p:spPr>
          <a:xfrm>
            <a:off x="2792998" y="2369305"/>
            <a:ext cx="1205345" cy="4156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Factor 2</a:t>
            </a:r>
          </a:p>
        </p:txBody>
      </p:sp>
      <p:sp>
        <p:nvSpPr>
          <p:cNvPr id="12" name="Elipse 11">
            <a:extLst>
              <a:ext uri="{FF2B5EF4-FFF2-40B4-BE49-F238E27FC236}">
                <a16:creationId xmlns:a16="http://schemas.microsoft.com/office/drawing/2014/main" id="{5AB174D4-9EC1-481D-9D6F-A93A8543D3F7}"/>
              </a:ext>
            </a:extLst>
          </p:cNvPr>
          <p:cNvSpPr/>
          <p:nvPr/>
        </p:nvSpPr>
        <p:spPr>
          <a:xfrm>
            <a:off x="2792997" y="2862872"/>
            <a:ext cx="1205345" cy="4156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Factor n</a:t>
            </a:r>
          </a:p>
        </p:txBody>
      </p:sp>
      <p:cxnSp>
        <p:nvCxnSpPr>
          <p:cNvPr id="13" name="Conector recto de flecha 12">
            <a:extLst>
              <a:ext uri="{FF2B5EF4-FFF2-40B4-BE49-F238E27FC236}">
                <a16:creationId xmlns:a16="http://schemas.microsoft.com/office/drawing/2014/main" id="{39D5FC24-A117-4A22-9581-226D4FD08C0D}"/>
              </a:ext>
            </a:extLst>
          </p:cNvPr>
          <p:cNvCxnSpPr>
            <a:cxnSpLocks/>
            <a:stCxn id="6" idx="6"/>
          </p:cNvCxnSpPr>
          <p:nvPr/>
        </p:nvCxnSpPr>
        <p:spPr>
          <a:xfrm flipV="1">
            <a:off x="2195878" y="2545949"/>
            <a:ext cx="545883" cy="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47F4D97F-FCAE-403F-B083-B9E8FF351182}"/>
              </a:ext>
            </a:extLst>
          </p:cNvPr>
          <p:cNvCxnSpPr>
            <a:cxnSpLocks/>
          </p:cNvCxnSpPr>
          <p:nvPr/>
        </p:nvCxnSpPr>
        <p:spPr>
          <a:xfrm>
            <a:off x="2170261" y="2553741"/>
            <a:ext cx="568100" cy="348096"/>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Flecha: hacia abajo 18">
            <a:extLst>
              <a:ext uri="{FF2B5EF4-FFF2-40B4-BE49-F238E27FC236}">
                <a16:creationId xmlns:a16="http://schemas.microsoft.com/office/drawing/2014/main" id="{95F11E77-D3D1-4550-955B-8AEB5BEB922C}"/>
              </a:ext>
            </a:extLst>
          </p:cNvPr>
          <p:cNvSpPr/>
          <p:nvPr/>
        </p:nvSpPr>
        <p:spPr>
          <a:xfrm>
            <a:off x="1400973" y="3099266"/>
            <a:ext cx="415636" cy="65982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5" name="Grupo 24">
            <a:extLst>
              <a:ext uri="{FF2B5EF4-FFF2-40B4-BE49-F238E27FC236}">
                <a16:creationId xmlns:a16="http://schemas.microsoft.com/office/drawing/2014/main" id="{3A51F8D1-6FC8-4702-9FF7-F55BB4817C85}"/>
              </a:ext>
            </a:extLst>
          </p:cNvPr>
          <p:cNvGrpSpPr/>
          <p:nvPr/>
        </p:nvGrpSpPr>
        <p:grpSpPr>
          <a:xfrm>
            <a:off x="778952" y="3829224"/>
            <a:ext cx="1659677" cy="854654"/>
            <a:chOff x="4790209" y="2609411"/>
            <a:chExt cx="1659677" cy="854654"/>
          </a:xfrm>
        </p:grpSpPr>
        <p:sp>
          <p:nvSpPr>
            <p:cNvPr id="21" name="Elipse 20">
              <a:extLst>
                <a:ext uri="{FF2B5EF4-FFF2-40B4-BE49-F238E27FC236}">
                  <a16:creationId xmlns:a16="http://schemas.microsoft.com/office/drawing/2014/main" id="{51146D20-85A2-4745-B117-113410DEB6BA}"/>
                </a:ext>
              </a:extLst>
            </p:cNvPr>
            <p:cNvSpPr/>
            <p:nvPr/>
          </p:nvSpPr>
          <p:spPr>
            <a:xfrm>
              <a:off x="5110893" y="2609411"/>
              <a:ext cx="1018309" cy="418233"/>
            </a:xfrm>
            <a:prstGeom prst="ellipse">
              <a:avLst/>
            </a:prstGeom>
            <a:pattFill prst="pct5">
              <a:fgClr>
                <a:schemeClr val="accent1"/>
              </a:fgClr>
              <a:bgClr>
                <a:schemeClr val="bg1"/>
              </a:bgClr>
            </a:pattFill>
            <a:ln>
              <a:solidFill>
                <a:srgbClr val="00B05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Elipse 21">
              <a:extLst>
                <a:ext uri="{FF2B5EF4-FFF2-40B4-BE49-F238E27FC236}">
                  <a16:creationId xmlns:a16="http://schemas.microsoft.com/office/drawing/2014/main" id="{BE95595B-CC02-48AB-858E-7CC56B4BFAC3}"/>
                </a:ext>
              </a:extLst>
            </p:cNvPr>
            <p:cNvSpPr/>
            <p:nvPr/>
          </p:nvSpPr>
          <p:spPr>
            <a:xfrm>
              <a:off x="5431577" y="2836716"/>
              <a:ext cx="1018309" cy="418233"/>
            </a:xfrm>
            <a:prstGeom prst="ellipse">
              <a:avLst/>
            </a:prstGeom>
            <a:pattFill prst="pct5">
              <a:fgClr>
                <a:schemeClr val="accent1"/>
              </a:fgClr>
              <a:bgClr>
                <a:schemeClr val="bg1"/>
              </a:bgClr>
            </a:pattFill>
            <a:ln>
              <a:solidFill>
                <a:srgbClr val="00B05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extLst>
                <a:ext uri="{FF2B5EF4-FFF2-40B4-BE49-F238E27FC236}">
                  <a16:creationId xmlns:a16="http://schemas.microsoft.com/office/drawing/2014/main" id="{DDFAA228-659E-44E5-9AB3-A7E5D464E115}"/>
                </a:ext>
              </a:extLst>
            </p:cNvPr>
            <p:cNvSpPr/>
            <p:nvPr/>
          </p:nvSpPr>
          <p:spPr>
            <a:xfrm>
              <a:off x="4790209" y="2836717"/>
              <a:ext cx="1018309" cy="418233"/>
            </a:xfrm>
            <a:prstGeom prst="ellipse">
              <a:avLst/>
            </a:prstGeom>
            <a:pattFill prst="pct5">
              <a:fgClr>
                <a:schemeClr val="accent1"/>
              </a:fgClr>
              <a:bgClr>
                <a:schemeClr val="bg1"/>
              </a:bgClr>
            </a:patt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45DA9B85-60DE-4DED-BE00-04219027C6BD}"/>
                </a:ext>
              </a:extLst>
            </p:cNvPr>
            <p:cNvSpPr/>
            <p:nvPr/>
          </p:nvSpPr>
          <p:spPr>
            <a:xfrm>
              <a:off x="5077691" y="3045832"/>
              <a:ext cx="1018309" cy="418233"/>
            </a:xfrm>
            <a:prstGeom prst="ellipse">
              <a:avLst/>
            </a:prstGeom>
            <a:pattFill prst="pct5">
              <a:fgClr>
                <a:schemeClr val="accent1"/>
              </a:fgClr>
              <a:bgClr>
                <a:schemeClr val="bg1"/>
              </a:bgClr>
            </a:pattFill>
            <a:ln>
              <a:solidFill>
                <a:srgbClr val="00B05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E5DCC0B3-8EDD-4501-9E26-FA5EA88D4791}"/>
                </a:ext>
              </a:extLst>
            </p:cNvPr>
            <p:cNvSpPr txBox="1"/>
            <p:nvPr/>
          </p:nvSpPr>
          <p:spPr>
            <a:xfrm>
              <a:off x="4996951" y="2704478"/>
              <a:ext cx="1222386" cy="646331"/>
            </a:xfrm>
            <a:prstGeom prst="rect">
              <a:avLst/>
            </a:prstGeom>
            <a:noFill/>
          </p:spPr>
          <p:txBody>
            <a:bodyPr wrap="none" rtlCol="0">
              <a:spAutoFit/>
            </a:bodyPr>
            <a:lstStyle/>
            <a:p>
              <a:r>
                <a:rPr lang="es-MX" sz="1200" dirty="0"/>
                <a:t>        Efecto 4</a:t>
              </a:r>
            </a:p>
            <a:p>
              <a:r>
                <a:rPr lang="es-MX" sz="1200" dirty="0"/>
                <a:t>Efecto 2 Efecto 1</a:t>
              </a:r>
            </a:p>
            <a:p>
              <a:r>
                <a:rPr lang="es-MX" sz="1200" dirty="0"/>
                <a:t>        Efecto 3</a:t>
              </a:r>
            </a:p>
          </p:txBody>
        </p:sp>
      </p:grpSp>
      <p:sp>
        <p:nvSpPr>
          <p:cNvPr id="26" name="Flecha: a la derecha con bandas 25">
            <a:extLst>
              <a:ext uri="{FF2B5EF4-FFF2-40B4-BE49-F238E27FC236}">
                <a16:creationId xmlns:a16="http://schemas.microsoft.com/office/drawing/2014/main" id="{A8F42376-089E-49F8-8EC1-6B447DD4262D}"/>
              </a:ext>
            </a:extLst>
          </p:cNvPr>
          <p:cNvSpPr/>
          <p:nvPr/>
        </p:nvSpPr>
        <p:spPr>
          <a:xfrm rot="5400000">
            <a:off x="1287968" y="4873508"/>
            <a:ext cx="683209" cy="374073"/>
          </a:xfrm>
          <a:prstGeom prst="striped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7601F8E1-FBBB-4496-B91B-4F86F2CEBA2C}"/>
              </a:ext>
            </a:extLst>
          </p:cNvPr>
          <p:cNvSpPr/>
          <p:nvPr/>
        </p:nvSpPr>
        <p:spPr>
          <a:xfrm>
            <a:off x="908787" y="5342388"/>
            <a:ext cx="1529842" cy="923330"/>
          </a:xfrm>
          <a:prstGeom prst="rect">
            <a:avLst/>
          </a:prstGeom>
          <a:noFill/>
        </p:spPr>
        <p:txBody>
          <a:bodyPr wrap="none" lIns="91440" tIns="45720" rIns="91440" bIns="45720">
            <a:spAutoFit/>
          </a:bodyPr>
          <a:lstStyle/>
          <a:p>
            <a:pPr algn="ctr"/>
            <a:r>
              <a:rPr lang="es-ES" b="0" cap="none" spc="0" dirty="0">
                <a:ln w="0"/>
                <a:solidFill>
                  <a:schemeClr val="tx1"/>
                </a:solidFill>
                <a:effectLst>
                  <a:outerShdw blurRad="38100" dist="19050" dir="2700000" algn="tl" rotWithShape="0">
                    <a:schemeClr val="dk1">
                      <a:alpha val="40000"/>
                    </a:schemeClr>
                  </a:outerShdw>
                </a:effectLst>
              </a:rPr>
              <a:t>Valoración </a:t>
            </a:r>
          </a:p>
          <a:p>
            <a:pPr algn="ctr"/>
            <a:r>
              <a:rPr lang="es-ES" b="0" cap="none" spc="0" dirty="0">
                <a:ln w="0"/>
                <a:solidFill>
                  <a:schemeClr val="tx1"/>
                </a:solidFill>
                <a:effectLst>
                  <a:outerShdw blurRad="38100" dist="19050" dir="2700000" algn="tl" rotWithShape="0">
                    <a:schemeClr val="dk1">
                      <a:alpha val="40000"/>
                    </a:schemeClr>
                  </a:outerShdw>
                </a:effectLst>
              </a:rPr>
              <a:t>Inicial</a:t>
            </a:r>
          </a:p>
          <a:p>
            <a:pPr algn="ctr"/>
            <a:r>
              <a:rPr lang="es-ES" dirty="0">
                <a:ln w="0"/>
              </a:rPr>
              <a:t>(Sin controles</a:t>
            </a:r>
            <a:r>
              <a:rPr lang="es-ES" dirty="0">
                <a:ln w="0"/>
                <a:effectLst>
                  <a:outerShdw blurRad="38100" dist="19050" dir="2700000" algn="tl" rotWithShape="0">
                    <a:schemeClr val="dk1">
                      <a:alpha val="40000"/>
                    </a:schemeClr>
                  </a:outerShdw>
                </a:effectLst>
              </a:rPr>
              <a:t>)</a:t>
            </a:r>
            <a:endParaRPr lang="es-ES" b="0" cap="none" spc="0" dirty="0">
              <a:ln w="0"/>
              <a:solidFill>
                <a:schemeClr val="tx1"/>
              </a:solidFill>
              <a:effectLst>
                <a:outerShdw blurRad="38100" dist="19050" dir="2700000" algn="tl" rotWithShape="0">
                  <a:schemeClr val="dk1">
                    <a:alpha val="40000"/>
                  </a:schemeClr>
                </a:outerShdw>
              </a:effectLst>
            </a:endParaRPr>
          </a:p>
        </p:txBody>
      </p:sp>
      <p:sp>
        <p:nvSpPr>
          <p:cNvPr id="28" name="Rectángulo 27">
            <a:extLst>
              <a:ext uri="{FF2B5EF4-FFF2-40B4-BE49-F238E27FC236}">
                <a16:creationId xmlns:a16="http://schemas.microsoft.com/office/drawing/2014/main" id="{B862C33E-064B-46C2-A939-CAFC8BDC2D32}"/>
              </a:ext>
            </a:extLst>
          </p:cNvPr>
          <p:cNvSpPr/>
          <p:nvPr/>
        </p:nvSpPr>
        <p:spPr>
          <a:xfrm>
            <a:off x="4393794" y="1023231"/>
            <a:ext cx="3574473" cy="550226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8204CB27-02D1-499F-ACEB-095B84B78D1E}"/>
              </a:ext>
            </a:extLst>
          </p:cNvPr>
          <p:cNvSpPr/>
          <p:nvPr/>
        </p:nvSpPr>
        <p:spPr>
          <a:xfrm>
            <a:off x="4436693" y="1077812"/>
            <a:ext cx="3464090"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II. Evaluación de </a:t>
            </a:r>
            <a:r>
              <a:rPr lang="es-ES" sz="2400" u="sng" dirty="0">
                <a:ln w="0"/>
                <a:effectLst>
                  <a:outerShdw blurRad="38100" dist="19050" dir="2700000" algn="tl" rotWithShape="0">
                    <a:schemeClr val="dk1">
                      <a:alpha val="40000"/>
                    </a:schemeClr>
                  </a:outerShdw>
                </a:effectLst>
              </a:rPr>
              <a:t>Controles</a:t>
            </a:r>
            <a:endParaRPr lang="es-ES" sz="2400" b="0" u="sng" cap="none" spc="0" dirty="0">
              <a:ln w="0"/>
              <a:solidFill>
                <a:schemeClr val="tx1"/>
              </a:solidFill>
              <a:effectLst>
                <a:outerShdw blurRad="38100" dist="19050" dir="2700000" algn="tl" rotWithShape="0">
                  <a:schemeClr val="dk1">
                    <a:alpha val="40000"/>
                  </a:schemeClr>
                </a:outerShdw>
              </a:effectLst>
            </a:endParaRPr>
          </a:p>
        </p:txBody>
      </p:sp>
      <p:sp>
        <p:nvSpPr>
          <p:cNvPr id="30" name="Elipse 29">
            <a:extLst>
              <a:ext uri="{FF2B5EF4-FFF2-40B4-BE49-F238E27FC236}">
                <a16:creationId xmlns:a16="http://schemas.microsoft.com/office/drawing/2014/main" id="{BA28A5B8-40B5-4CEF-B4DA-C4E922F94BD5}"/>
              </a:ext>
            </a:extLst>
          </p:cNvPr>
          <p:cNvSpPr/>
          <p:nvPr/>
        </p:nvSpPr>
        <p:spPr>
          <a:xfrm>
            <a:off x="5489904" y="1674871"/>
            <a:ext cx="1205345" cy="415638"/>
          </a:xfrm>
          <a:prstGeom prst="ellipse">
            <a:avLst/>
          </a:prstGeom>
          <a:solidFill>
            <a:srgbClr val="CC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Control 1</a:t>
            </a:r>
          </a:p>
        </p:txBody>
      </p:sp>
      <p:sp>
        <p:nvSpPr>
          <p:cNvPr id="31" name="Elipse 30">
            <a:extLst>
              <a:ext uri="{FF2B5EF4-FFF2-40B4-BE49-F238E27FC236}">
                <a16:creationId xmlns:a16="http://schemas.microsoft.com/office/drawing/2014/main" id="{865C79CA-6703-4BDD-91A1-64FE042146FD}"/>
              </a:ext>
            </a:extLst>
          </p:cNvPr>
          <p:cNvSpPr/>
          <p:nvPr/>
        </p:nvSpPr>
        <p:spPr>
          <a:xfrm>
            <a:off x="5489904" y="2161486"/>
            <a:ext cx="1205345" cy="415638"/>
          </a:xfrm>
          <a:prstGeom prst="ellipse">
            <a:avLst/>
          </a:prstGeom>
          <a:solidFill>
            <a:srgbClr val="CC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Control 2</a:t>
            </a:r>
          </a:p>
        </p:txBody>
      </p:sp>
      <p:sp>
        <p:nvSpPr>
          <p:cNvPr id="32" name="Elipse 31">
            <a:extLst>
              <a:ext uri="{FF2B5EF4-FFF2-40B4-BE49-F238E27FC236}">
                <a16:creationId xmlns:a16="http://schemas.microsoft.com/office/drawing/2014/main" id="{AE7517C4-3F37-4376-907D-70B2DFEE2D61}"/>
              </a:ext>
            </a:extLst>
          </p:cNvPr>
          <p:cNvSpPr/>
          <p:nvPr/>
        </p:nvSpPr>
        <p:spPr>
          <a:xfrm>
            <a:off x="5489904" y="2603278"/>
            <a:ext cx="1205345" cy="415638"/>
          </a:xfrm>
          <a:prstGeom prst="ellipse">
            <a:avLst/>
          </a:prstGeom>
          <a:solidFill>
            <a:srgbClr val="CC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Control n</a:t>
            </a:r>
          </a:p>
        </p:txBody>
      </p:sp>
      <p:cxnSp>
        <p:nvCxnSpPr>
          <p:cNvPr id="33" name="Conector recto de flecha 32">
            <a:extLst>
              <a:ext uri="{FF2B5EF4-FFF2-40B4-BE49-F238E27FC236}">
                <a16:creationId xmlns:a16="http://schemas.microsoft.com/office/drawing/2014/main" id="{73305A96-72DF-409D-9CBF-3E10387B2020}"/>
              </a:ext>
            </a:extLst>
          </p:cNvPr>
          <p:cNvCxnSpPr>
            <a:cxnSpLocks/>
          </p:cNvCxnSpPr>
          <p:nvPr/>
        </p:nvCxnSpPr>
        <p:spPr>
          <a:xfrm flipV="1">
            <a:off x="4030037" y="1860151"/>
            <a:ext cx="1459867" cy="230358"/>
          </a:xfrm>
          <a:prstGeom prst="straightConnector1">
            <a:avLst/>
          </a:prstGeom>
          <a:ln w="15875">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E4B504A7-0FF8-4030-927F-BF3D16A2243B}"/>
              </a:ext>
            </a:extLst>
          </p:cNvPr>
          <p:cNvCxnSpPr>
            <a:cxnSpLocks/>
            <a:stCxn id="10" idx="6"/>
          </p:cNvCxnSpPr>
          <p:nvPr/>
        </p:nvCxnSpPr>
        <p:spPr>
          <a:xfrm>
            <a:off x="3998344" y="2067969"/>
            <a:ext cx="1491560" cy="343213"/>
          </a:xfrm>
          <a:prstGeom prst="straightConnector1">
            <a:avLst/>
          </a:prstGeom>
          <a:ln w="15875">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1D7000C6-BA64-4E49-8CFC-4E23AEAE213B}"/>
              </a:ext>
            </a:extLst>
          </p:cNvPr>
          <p:cNvCxnSpPr>
            <a:cxnSpLocks/>
            <a:endCxn id="32" idx="2"/>
          </p:cNvCxnSpPr>
          <p:nvPr/>
        </p:nvCxnSpPr>
        <p:spPr>
          <a:xfrm>
            <a:off x="4039908" y="2090509"/>
            <a:ext cx="1449996" cy="720588"/>
          </a:xfrm>
          <a:prstGeom prst="straightConnector1">
            <a:avLst/>
          </a:prstGeom>
          <a:ln w="15875">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C4A310B3-98CF-4E6F-8626-490E6DC3C4C1}"/>
              </a:ext>
            </a:extLst>
          </p:cNvPr>
          <p:cNvCxnSpPr>
            <a:cxnSpLocks/>
          </p:cNvCxnSpPr>
          <p:nvPr/>
        </p:nvCxnSpPr>
        <p:spPr>
          <a:xfrm flipV="1">
            <a:off x="4393794" y="3400603"/>
            <a:ext cx="3574473" cy="28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lecha: a la derecha con bandas 44">
            <a:extLst>
              <a:ext uri="{FF2B5EF4-FFF2-40B4-BE49-F238E27FC236}">
                <a16:creationId xmlns:a16="http://schemas.microsoft.com/office/drawing/2014/main" id="{F417EE18-4627-47D6-990C-07BDC44D4266}"/>
              </a:ext>
            </a:extLst>
          </p:cNvPr>
          <p:cNvSpPr/>
          <p:nvPr/>
        </p:nvSpPr>
        <p:spPr>
          <a:xfrm rot="5400000">
            <a:off x="5852348" y="3242141"/>
            <a:ext cx="464816" cy="374073"/>
          </a:xfrm>
          <a:prstGeom prst="striped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Rectángulo 45">
            <a:extLst>
              <a:ext uri="{FF2B5EF4-FFF2-40B4-BE49-F238E27FC236}">
                <a16:creationId xmlns:a16="http://schemas.microsoft.com/office/drawing/2014/main" id="{8CDF99F3-CE0C-4B32-9558-9C03EECCA133}"/>
              </a:ext>
            </a:extLst>
          </p:cNvPr>
          <p:cNvSpPr/>
          <p:nvPr/>
        </p:nvSpPr>
        <p:spPr>
          <a:xfrm>
            <a:off x="4815303" y="3561401"/>
            <a:ext cx="2554545" cy="830997"/>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III. Valoración final </a:t>
            </a:r>
          </a:p>
          <a:p>
            <a:pPr algn="ctr"/>
            <a:r>
              <a:rPr lang="es-ES" sz="2400" b="0" cap="none" spc="0" dirty="0">
                <a:ln w="0"/>
                <a:solidFill>
                  <a:schemeClr val="tx1"/>
                </a:solidFill>
                <a:effectLst>
                  <a:outerShdw blurRad="38100" dist="19050" dir="2700000" algn="tl" rotWithShape="0">
                    <a:schemeClr val="dk1">
                      <a:alpha val="40000"/>
                    </a:schemeClr>
                  </a:outerShdw>
                </a:effectLst>
              </a:rPr>
              <a:t>(Con </a:t>
            </a:r>
            <a:r>
              <a:rPr lang="es-ES" sz="2400" u="sng" dirty="0">
                <a:ln w="0"/>
                <a:effectLst>
                  <a:outerShdw blurRad="38100" dist="19050" dir="2700000" algn="tl" rotWithShape="0">
                    <a:schemeClr val="dk1">
                      <a:alpha val="40000"/>
                    </a:schemeClr>
                  </a:outerShdw>
                </a:effectLst>
              </a:rPr>
              <a:t>Controles)</a:t>
            </a:r>
            <a:endParaRPr lang="es-ES" sz="2400" b="0" u="sng" cap="none" spc="0" dirty="0">
              <a:ln w="0"/>
              <a:solidFill>
                <a:schemeClr val="tx1"/>
              </a:solidFill>
              <a:effectLst>
                <a:outerShdw blurRad="38100" dist="19050" dir="2700000" algn="tl" rotWithShape="0">
                  <a:schemeClr val="dk1">
                    <a:alpha val="40000"/>
                  </a:schemeClr>
                </a:outerShdw>
              </a:effectLst>
            </a:endParaRPr>
          </a:p>
        </p:txBody>
      </p:sp>
      <p:cxnSp>
        <p:nvCxnSpPr>
          <p:cNvPr id="47" name="Conector recto 46">
            <a:extLst>
              <a:ext uri="{FF2B5EF4-FFF2-40B4-BE49-F238E27FC236}">
                <a16:creationId xmlns:a16="http://schemas.microsoft.com/office/drawing/2014/main" id="{44CDF233-39C9-4E63-9188-B71A92FF70EF}"/>
              </a:ext>
            </a:extLst>
          </p:cNvPr>
          <p:cNvCxnSpPr>
            <a:cxnSpLocks/>
          </p:cNvCxnSpPr>
          <p:nvPr/>
        </p:nvCxnSpPr>
        <p:spPr>
          <a:xfrm flipV="1">
            <a:off x="4381768" y="4502417"/>
            <a:ext cx="3574473" cy="28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lecha: a la derecha con bandas 47">
            <a:extLst>
              <a:ext uri="{FF2B5EF4-FFF2-40B4-BE49-F238E27FC236}">
                <a16:creationId xmlns:a16="http://schemas.microsoft.com/office/drawing/2014/main" id="{CD2EFC24-45BB-44B8-BBA7-DC29A4834E2E}"/>
              </a:ext>
            </a:extLst>
          </p:cNvPr>
          <p:cNvSpPr/>
          <p:nvPr/>
        </p:nvSpPr>
        <p:spPr>
          <a:xfrm rot="5400000">
            <a:off x="5834396" y="4351367"/>
            <a:ext cx="464816" cy="374073"/>
          </a:xfrm>
          <a:prstGeom prst="striped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0" name="Imagen 49">
            <a:extLst>
              <a:ext uri="{FF2B5EF4-FFF2-40B4-BE49-F238E27FC236}">
                <a16:creationId xmlns:a16="http://schemas.microsoft.com/office/drawing/2014/main" id="{742E5557-C854-4734-B406-E6CC09964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744" y="5163805"/>
            <a:ext cx="1430993" cy="1275448"/>
          </a:xfrm>
          <a:prstGeom prst="rect">
            <a:avLst/>
          </a:prstGeom>
        </p:spPr>
      </p:pic>
      <p:sp>
        <p:nvSpPr>
          <p:cNvPr id="51" name="Rectángulo 50">
            <a:extLst>
              <a:ext uri="{FF2B5EF4-FFF2-40B4-BE49-F238E27FC236}">
                <a16:creationId xmlns:a16="http://schemas.microsoft.com/office/drawing/2014/main" id="{F0293B32-BDB3-454F-AD9C-DD3C88B355EF}"/>
              </a:ext>
            </a:extLst>
          </p:cNvPr>
          <p:cNvSpPr/>
          <p:nvPr/>
        </p:nvSpPr>
        <p:spPr>
          <a:xfrm>
            <a:off x="6259842" y="5290303"/>
            <a:ext cx="248786" cy="400110"/>
          </a:xfrm>
          <a:prstGeom prst="rect">
            <a:avLst/>
          </a:prstGeom>
          <a:noFill/>
        </p:spPr>
        <p:txBody>
          <a:bodyPr wrap="none" lIns="91440" tIns="45720" rIns="91440" bIns="45720">
            <a:spAutoFit/>
          </a:bodyPr>
          <a:lstStyle/>
          <a:p>
            <a:pPr algn="ctr"/>
            <a:r>
              <a:rPr lang="es-ES" sz="2000" b="0" cap="none" spc="0" dirty="0">
                <a:ln w="0"/>
                <a:effectLst>
                  <a:outerShdw blurRad="38100" dist="19050" dir="2700000" algn="tl" rotWithShape="0">
                    <a:schemeClr val="dk1">
                      <a:alpha val="40000"/>
                    </a:schemeClr>
                  </a:outerShdw>
                </a:effectLst>
              </a:rPr>
              <a:t>I</a:t>
            </a:r>
          </a:p>
        </p:txBody>
      </p:sp>
      <p:sp>
        <p:nvSpPr>
          <p:cNvPr id="52" name="Rectángulo 51">
            <a:extLst>
              <a:ext uri="{FF2B5EF4-FFF2-40B4-BE49-F238E27FC236}">
                <a16:creationId xmlns:a16="http://schemas.microsoft.com/office/drawing/2014/main" id="{B9DE7A7F-1FA1-48EC-8482-112D4AC9D8BC}"/>
              </a:ext>
            </a:extLst>
          </p:cNvPr>
          <p:cNvSpPr/>
          <p:nvPr/>
        </p:nvSpPr>
        <p:spPr>
          <a:xfrm>
            <a:off x="5566861" y="5327867"/>
            <a:ext cx="312907"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I</a:t>
            </a:r>
            <a:r>
              <a:rPr lang="es-ES" sz="2000" b="0" cap="none" spc="0" dirty="0">
                <a:ln w="0"/>
                <a:effectLst>
                  <a:outerShdw blurRad="38100" dist="19050" dir="2700000" algn="tl" rotWithShape="0">
                    <a:schemeClr val="dk1">
                      <a:alpha val="40000"/>
                    </a:schemeClr>
                  </a:outerShdw>
                </a:effectLst>
              </a:rPr>
              <a:t>I</a:t>
            </a:r>
          </a:p>
        </p:txBody>
      </p:sp>
      <p:sp>
        <p:nvSpPr>
          <p:cNvPr id="53" name="Rectángulo 52">
            <a:extLst>
              <a:ext uri="{FF2B5EF4-FFF2-40B4-BE49-F238E27FC236}">
                <a16:creationId xmlns:a16="http://schemas.microsoft.com/office/drawing/2014/main" id="{FD06B22E-D3CB-4FFF-A93A-E18B79B706CC}"/>
              </a:ext>
            </a:extLst>
          </p:cNvPr>
          <p:cNvSpPr/>
          <p:nvPr/>
        </p:nvSpPr>
        <p:spPr>
          <a:xfrm>
            <a:off x="5552753" y="5779331"/>
            <a:ext cx="377027"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I</a:t>
            </a:r>
            <a:r>
              <a:rPr lang="es-ES" sz="2000" b="0" cap="none" spc="0" dirty="0">
                <a:ln w="0"/>
                <a:effectLst>
                  <a:outerShdw blurRad="38100" dist="19050" dir="2700000" algn="tl" rotWithShape="0">
                    <a:schemeClr val="dk1">
                      <a:alpha val="40000"/>
                    </a:schemeClr>
                  </a:outerShdw>
                </a:effectLst>
              </a:rPr>
              <a:t>II</a:t>
            </a:r>
          </a:p>
        </p:txBody>
      </p:sp>
      <p:sp>
        <p:nvSpPr>
          <p:cNvPr id="54" name="Rectángulo 53">
            <a:extLst>
              <a:ext uri="{FF2B5EF4-FFF2-40B4-BE49-F238E27FC236}">
                <a16:creationId xmlns:a16="http://schemas.microsoft.com/office/drawing/2014/main" id="{CA3C0BF8-5BBC-4161-899C-3AA7D7E4BF03}"/>
              </a:ext>
            </a:extLst>
          </p:cNvPr>
          <p:cNvSpPr/>
          <p:nvPr/>
        </p:nvSpPr>
        <p:spPr>
          <a:xfrm>
            <a:off x="6188678" y="5813101"/>
            <a:ext cx="394660"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IV</a:t>
            </a:r>
            <a:endParaRPr lang="es-ES" sz="2000" b="0" cap="none" spc="0" dirty="0">
              <a:ln w="0"/>
              <a:effectLst>
                <a:outerShdw blurRad="38100" dist="19050" dir="2700000" algn="tl" rotWithShape="0">
                  <a:schemeClr val="dk1">
                    <a:alpha val="40000"/>
                  </a:schemeClr>
                </a:outerShdw>
              </a:effectLst>
            </a:endParaRPr>
          </a:p>
        </p:txBody>
      </p:sp>
      <p:sp>
        <p:nvSpPr>
          <p:cNvPr id="55" name="CuadroTexto 54">
            <a:extLst>
              <a:ext uri="{FF2B5EF4-FFF2-40B4-BE49-F238E27FC236}">
                <a16:creationId xmlns:a16="http://schemas.microsoft.com/office/drawing/2014/main" id="{0FEBD3CE-7F6A-429C-9B44-E6415DA91CD6}"/>
              </a:ext>
            </a:extLst>
          </p:cNvPr>
          <p:cNvSpPr txBox="1"/>
          <p:nvPr/>
        </p:nvSpPr>
        <p:spPr>
          <a:xfrm>
            <a:off x="6792100" y="5297090"/>
            <a:ext cx="760144" cy="430887"/>
          </a:xfrm>
          <a:prstGeom prst="rect">
            <a:avLst/>
          </a:prstGeom>
          <a:noFill/>
        </p:spPr>
        <p:txBody>
          <a:bodyPr wrap="none" rtlCol="0">
            <a:spAutoFit/>
          </a:bodyPr>
          <a:lstStyle/>
          <a:p>
            <a:pPr algn="ctr"/>
            <a:r>
              <a:rPr lang="es-MX" sz="1100" dirty="0"/>
              <a:t>Atención</a:t>
            </a:r>
          </a:p>
          <a:p>
            <a:r>
              <a:rPr lang="es-MX" sz="1100" dirty="0"/>
              <a:t>inmediata</a:t>
            </a:r>
          </a:p>
        </p:txBody>
      </p:sp>
      <p:sp>
        <p:nvSpPr>
          <p:cNvPr id="56" name="CuadroTexto 55">
            <a:extLst>
              <a:ext uri="{FF2B5EF4-FFF2-40B4-BE49-F238E27FC236}">
                <a16:creationId xmlns:a16="http://schemas.microsoft.com/office/drawing/2014/main" id="{8DBB1343-4535-47B2-8966-6E11C7F10CAE}"/>
              </a:ext>
            </a:extLst>
          </p:cNvPr>
          <p:cNvSpPr txBox="1"/>
          <p:nvPr/>
        </p:nvSpPr>
        <p:spPr>
          <a:xfrm>
            <a:off x="4479653" y="5277769"/>
            <a:ext cx="728084" cy="430887"/>
          </a:xfrm>
          <a:prstGeom prst="rect">
            <a:avLst/>
          </a:prstGeom>
          <a:noFill/>
        </p:spPr>
        <p:txBody>
          <a:bodyPr wrap="none" rtlCol="0">
            <a:spAutoFit/>
          </a:bodyPr>
          <a:lstStyle/>
          <a:p>
            <a:pPr algn="ctr"/>
            <a:r>
              <a:rPr lang="es-MX" sz="1100" dirty="0"/>
              <a:t>Atención</a:t>
            </a:r>
          </a:p>
          <a:p>
            <a:r>
              <a:rPr lang="es-MX" sz="1100" dirty="0"/>
              <a:t>periódica</a:t>
            </a:r>
          </a:p>
        </p:txBody>
      </p:sp>
      <p:sp>
        <p:nvSpPr>
          <p:cNvPr id="57" name="CuadroTexto 56">
            <a:extLst>
              <a:ext uri="{FF2B5EF4-FFF2-40B4-BE49-F238E27FC236}">
                <a16:creationId xmlns:a16="http://schemas.microsoft.com/office/drawing/2014/main" id="{116D2046-BF7B-4716-8C1D-40CBCDE5EA8A}"/>
              </a:ext>
            </a:extLst>
          </p:cNvPr>
          <p:cNvSpPr txBox="1"/>
          <p:nvPr/>
        </p:nvSpPr>
        <p:spPr>
          <a:xfrm>
            <a:off x="6818804" y="5882351"/>
            <a:ext cx="899605" cy="261610"/>
          </a:xfrm>
          <a:prstGeom prst="rect">
            <a:avLst/>
          </a:prstGeom>
          <a:noFill/>
        </p:spPr>
        <p:txBody>
          <a:bodyPr wrap="none" rtlCol="0">
            <a:spAutoFit/>
          </a:bodyPr>
          <a:lstStyle/>
          <a:p>
            <a:r>
              <a:rPr lang="es-MX" sz="1100" dirty="0"/>
              <a:t>Seguimiento</a:t>
            </a:r>
          </a:p>
        </p:txBody>
      </p:sp>
      <p:sp>
        <p:nvSpPr>
          <p:cNvPr id="58" name="CuadroTexto 57">
            <a:extLst>
              <a:ext uri="{FF2B5EF4-FFF2-40B4-BE49-F238E27FC236}">
                <a16:creationId xmlns:a16="http://schemas.microsoft.com/office/drawing/2014/main" id="{458D4C4D-83B6-4E82-B3D8-B39AA0676EA2}"/>
              </a:ext>
            </a:extLst>
          </p:cNvPr>
          <p:cNvSpPr txBox="1"/>
          <p:nvPr/>
        </p:nvSpPr>
        <p:spPr>
          <a:xfrm>
            <a:off x="4407263" y="5797712"/>
            <a:ext cx="878767" cy="430887"/>
          </a:xfrm>
          <a:prstGeom prst="rect">
            <a:avLst/>
          </a:prstGeom>
          <a:noFill/>
        </p:spPr>
        <p:txBody>
          <a:bodyPr wrap="none" rtlCol="0">
            <a:spAutoFit/>
          </a:bodyPr>
          <a:lstStyle/>
          <a:p>
            <a:pPr algn="ctr"/>
            <a:r>
              <a:rPr lang="es-MX" sz="1100" dirty="0"/>
              <a:t>Riesgos</a:t>
            </a:r>
          </a:p>
          <a:p>
            <a:pPr algn="ctr"/>
            <a:r>
              <a:rPr lang="es-MX" sz="1100" dirty="0"/>
              <a:t>Controlados</a:t>
            </a:r>
          </a:p>
        </p:txBody>
      </p:sp>
      <p:sp>
        <p:nvSpPr>
          <p:cNvPr id="60" name="Rectángulo 59">
            <a:extLst>
              <a:ext uri="{FF2B5EF4-FFF2-40B4-BE49-F238E27FC236}">
                <a16:creationId xmlns:a16="http://schemas.microsoft.com/office/drawing/2014/main" id="{EBF37C6A-F99D-4B0B-8353-92AC5C5BE9A9}"/>
              </a:ext>
            </a:extLst>
          </p:cNvPr>
          <p:cNvSpPr/>
          <p:nvPr/>
        </p:nvSpPr>
        <p:spPr>
          <a:xfrm>
            <a:off x="4360840" y="4715505"/>
            <a:ext cx="3539943" cy="400110"/>
          </a:xfrm>
          <a:prstGeom prst="rect">
            <a:avLst/>
          </a:prstGeom>
          <a:noFill/>
        </p:spPr>
        <p:txBody>
          <a:bodyPr wrap="none" lIns="91440" tIns="45720" rIns="91440" bIns="45720">
            <a:spAutoFit/>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IV. </a:t>
            </a:r>
            <a:r>
              <a:rPr lang="es-ES" sz="2000" dirty="0">
                <a:ln w="0"/>
                <a:effectLst>
                  <a:outerShdw blurRad="38100" dist="19050" dir="2700000" algn="tl" rotWithShape="0">
                    <a:schemeClr val="dk1">
                      <a:alpha val="40000"/>
                    </a:schemeClr>
                  </a:outerShdw>
                </a:effectLst>
              </a:rPr>
              <a:t>Mapa de riesgos institucional</a:t>
            </a:r>
            <a:endParaRPr lang="es-ES" sz="2000" b="0" u="sng" cap="none" spc="0" dirty="0">
              <a:ln w="0"/>
              <a:solidFill>
                <a:schemeClr val="tx1"/>
              </a:solidFill>
              <a:effectLst>
                <a:outerShdw blurRad="38100" dist="19050" dir="2700000" algn="tl" rotWithShape="0">
                  <a:schemeClr val="dk1">
                    <a:alpha val="40000"/>
                  </a:schemeClr>
                </a:outerShdw>
              </a:effectLst>
            </a:endParaRPr>
          </a:p>
        </p:txBody>
      </p:sp>
      <p:sp>
        <p:nvSpPr>
          <p:cNvPr id="61" name="Rectángulo 60">
            <a:extLst>
              <a:ext uri="{FF2B5EF4-FFF2-40B4-BE49-F238E27FC236}">
                <a16:creationId xmlns:a16="http://schemas.microsoft.com/office/drawing/2014/main" id="{24B87AF2-E7DD-46C3-BE17-FC2326A8D74C}"/>
              </a:ext>
            </a:extLst>
          </p:cNvPr>
          <p:cNvSpPr/>
          <p:nvPr/>
        </p:nvSpPr>
        <p:spPr>
          <a:xfrm>
            <a:off x="8094451" y="1023231"/>
            <a:ext cx="3574473" cy="5502260"/>
          </a:xfrm>
          <a:prstGeom prst="rect">
            <a:avLst/>
          </a:prstGeom>
          <a:solidFill>
            <a:srgbClr val="FF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Rectángulo 61">
            <a:extLst>
              <a:ext uri="{FF2B5EF4-FFF2-40B4-BE49-F238E27FC236}">
                <a16:creationId xmlns:a16="http://schemas.microsoft.com/office/drawing/2014/main" id="{AFBE7CDE-42B8-4CDC-9BBD-022030474BBD}"/>
              </a:ext>
            </a:extLst>
          </p:cNvPr>
          <p:cNvSpPr/>
          <p:nvPr/>
        </p:nvSpPr>
        <p:spPr>
          <a:xfrm>
            <a:off x="8292283" y="1080642"/>
            <a:ext cx="3178819" cy="461665"/>
          </a:xfrm>
          <a:prstGeom prst="rect">
            <a:avLst/>
          </a:prstGeom>
          <a:noFill/>
        </p:spPr>
        <p:txBody>
          <a:bodyPr wrap="non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V. Estrategias y acciones</a:t>
            </a:r>
            <a:endParaRPr lang="es-ES" sz="2400" b="0" u="sng" cap="none" spc="0" dirty="0">
              <a:ln w="0"/>
              <a:solidFill>
                <a:schemeClr val="tx1"/>
              </a:solidFill>
              <a:effectLst>
                <a:outerShdw blurRad="38100" dist="19050" dir="2700000" algn="tl" rotWithShape="0">
                  <a:schemeClr val="dk1">
                    <a:alpha val="40000"/>
                  </a:schemeClr>
                </a:outerShdw>
              </a:effectLst>
            </a:endParaRPr>
          </a:p>
        </p:txBody>
      </p:sp>
      <p:sp>
        <p:nvSpPr>
          <p:cNvPr id="63" name="Rectángulo 62">
            <a:extLst>
              <a:ext uri="{FF2B5EF4-FFF2-40B4-BE49-F238E27FC236}">
                <a16:creationId xmlns:a16="http://schemas.microsoft.com/office/drawing/2014/main" id="{BCF73DF6-98B3-4BBD-AA0F-F727968D8C84}"/>
              </a:ext>
            </a:extLst>
          </p:cNvPr>
          <p:cNvSpPr/>
          <p:nvPr/>
        </p:nvSpPr>
        <p:spPr>
          <a:xfrm>
            <a:off x="8605492" y="1539477"/>
            <a:ext cx="317715" cy="2893100"/>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E</a:t>
            </a:r>
          </a:p>
          <a:p>
            <a:pPr algn="ctr"/>
            <a:r>
              <a:rPr lang="es-ES" sz="1600" dirty="0">
                <a:ln w="0"/>
                <a:effectLst>
                  <a:outerShdw blurRad="38100" dist="19050" dir="2700000" algn="tl" rotWithShape="0">
                    <a:schemeClr val="dk1">
                      <a:alpha val="40000"/>
                    </a:schemeClr>
                  </a:outerShdw>
                </a:effectLst>
              </a:rPr>
              <a:t>S</a:t>
            </a:r>
          </a:p>
          <a:p>
            <a:pPr algn="ctr"/>
            <a:r>
              <a:rPr lang="es-ES" sz="1600" b="0" cap="none" spc="0" dirty="0">
                <a:ln w="0"/>
                <a:solidFill>
                  <a:schemeClr val="tx1"/>
                </a:solidFill>
                <a:effectLst>
                  <a:outerShdw blurRad="38100" dist="19050" dir="2700000" algn="tl" rotWithShape="0">
                    <a:schemeClr val="dk1">
                      <a:alpha val="40000"/>
                    </a:schemeClr>
                  </a:outerShdw>
                </a:effectLst>
              </a:rPr>
              <a:t>T</a:t>
            </a:r>
          </a:p>
          <a:p>
            <a:pPr algn="ctr"/>
            <a:r>
              <a:rPr lang="es-ES" sz="1600" dirty="0">
                <a:ln w="0"/>
                <a:effectLst>
                  <a:outerShdw blurRad="38100" dist="19050" dir="2700000" algn="tl" rotWithShape="0">
                    <a:schemeClr val="dk1">
                      <a:alpha val="40000"/>
                    </a:schemeClr>
                  </a:outerShdw>
                </a:effectLst>
              </a:rPr>
              <a:t>R</a:t>
            </a:r>
          </a:p>
          <a:p>
            <a:pPr algn="ctr"/>
            <a:r>
              <a:rPr lang="es-ES" sz="1600" b="0" cap="none" spc="0" dirty="0">
                <a:ln w="0"/>
                <a:solidFill>
                  <a:schemeClr val="tx1"/>
                </a:solidFill>
                <a:effectLst>
                  <a:outerShdw blurRad="38100" dist="19050" dir="2700000" algn="tl" rotWithShape="0">
                    <a:schemeClr val="dk1">
                      <a:alpha val="40000"/>
                    </a:schemeClr>
                  </a:outerShdw>
                </a:effectLst>
              </a:rPr>
              <a:t>A</a:t>
            </a:r>
          </a:p>
          <a:p>
            <a:pPr algn="ctr"/>
            <a:r>
              <a:rPr lang="es-ES" sz="1600" dirty="0">
                <a:ln w="0"/>
                <a:effectLst>
                  <a:outerShdw blurRad="38100" dist="19050" dir="2700000" algn="tl" rotWithShape="0">
                    <a:schemeClr val="dk1">
                      <a:alpha val="40000"/>
                    </a:schemeClr>
                  </a:outerShdw>
                </a:effectLst>
              </a:rPr>
              <a:t>T</a:t>
            </a:r>
          </a:p>
          <a:p>
            <a:pPr algn="ctr"/>
            <a:r>
              <a:rPr lang="es-ES" sz="1600" b="0" cap="none" spc="0" dirty="0">
                <a:ln w="0"/>
                <a:solidFill>
                  <a:schemeClr val="tx1"/>
                </a:solidFill>
                <a:effectLst>
                  <a:outerShdw blurRad="38100" dist="19050" dir="2700000" algn="tl" rotWithShape="0">
                    <a:schemeClr val="dk1">
                      <a:alpha val="40000"/>
                    </a:schemeClr>
                  </a:outerShdw>
                </a:effectLst>
              </a:rPr>
              <a:t>E</a:t>
            </a:r>
          </a:p>
          <a:p>
            <a:pPr algn="ctr"/>
            <a:r>
              <a:rPr lang="es-ES" sz="1600" dirty="0">
                <a:ln w="0"/>
                <a:effectLst>
                  <a:outerShdw blurRad="38100" dist="19050" dir="2700000" algn="tl" rotWithShape="0">
                    <a:schemeClr val="dk1">
                      <a:alpha val="40000"/>
                    </a:schemeClr>
                  </a:outerShdw>
                </a:effectLst>
              </a:rPr>
              <a:t>G</a:t>
            </a:r>
          </a:p>
          <a:p>
            <a:pPr algn="ctr"/>
            <a:r>
              <a:rPr lang="es-ES" sz="1600" b="0" cap="none" spc="0" dirty="0">
                <a:ln w="0"/>
                <a:solidFill>
                  <a:schemeClr val="tx1"/>
                </a:solidFill>
                <a:effectLst>
                  <a:outerShdw blurRad="38100" dist="19050" dir="2700000" algn="tl" rotWithShape="0">
                    <a:schemeClr val="dk1">
                      <a:alpha val="40000"/>
                    </a:schemeClr>
                  </a:outerShdw>
                </a:effectLst>
              </a:rPr>
              <a:t>I</a:t>
            </a:r>
          </a:p>
          <a:p>
            <a:pPr algn="ctr"/>
            <a:r>
              <a:rPr lang="es-ES" sz="1600" dirty="0">
                <a:ln w="0"/>
                <a:effectLst>
                  <a:outerShdw blurRad="38100" dist="19050" dir="2700000" algn="tl" rotWithShape="0">
                    <a:schemeClr val="dk1">
                      <a:alpha val="40000"/>
                    </a:schemeClr>
                  </a:outerShdw>
                </a:effectLst>
              </a:rPr>
              <a:t>A</a:t>
            </a:r>
          </a:p>
          <a:p>
            <a:pPr algn="ctr"/>
            <a:r>
              <a:rPr lang="es-ES" sz="1600" b="0" cap="none" spc="0" dirty="0">
                <a:ln w="0"/>
                <a:solidFill>
                  <a:schemeClr val="tx1"/>
                </a:solidFill>
                <a:effectLst>
                  <a:outerShdw blurRad="38100" dist="19050" dir="2700000" algn="tl" rotWithShape="0">
                    <a:schemeClr val="dk1">
                      <a:alpha val="40000"/>
                    </a:schemeClr>
                  </a:outerShdw>
                </a:effectLst>
              </a:rPr>
              <a:t>S</a:t>
            </a:r>
          </a:p>
        </p:txBody>
      </p:sp>
      <p:sp>
        <p:nvSpPr>
          <p:cNvPr id="64" name="Rectángulo 63">
            <a:extLst>
              <a:ext uri="{FF2B5EF4-FFF2-40B4-BE49-F238E27FC236}">
                <a16:creationId xmlns:a16="http://schemas.microsoft.com/office/drawing/2014/main" id="{57F8BFAE-C663-4D0E-B38D-A3660D505E53}"/>
              </a:ext>
            </a:extLst>
          </p:cNvPr>
          <p:cNvSpPr/>
          <p:nvPr/>
        </p:nvSpPr>
        <p:spPr>
          <a:xfrm>
            <a:off x="9637667" y="1928210"/>
            <a:ext cx="91127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 Evitar</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65" name="Rectángulo 64">
            <a:extLst>
              <a:ext uri="{FF2B5EF4-FFF2-40B4-BE49-F238E27FC236}">
                <a16:creationId xmlns:a16="http://schemas.microsoft.com/office/drawing/2014/main" id="{6E878435-BFC6-48F6-BEC6-64AE4AF511EE}"/>
              </a:ext>
            </a:extLst>
          </p:cNvPr>
          <p:cNvSpPr/>
          <p:nvPr/>
        </p:nvSpPr>
        <p:spPr>
          <a:xfrm>
            <a:off x="9637667" y="2328320"/>
            <a:ext cx="1111523"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 Reducir</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66" name="Rectángulo 65">
            <a:extLst>
              <a:ext uri="{FF2B5EF4-FFF2-40B4-BE49-F238E27FC236}">
                <a16:creationId xmlns:a16="http://schemas.microsoft.com/office/drawing/2014/main" id="{49660F2B-6418-4C95-9A76-C7A235C5200B}"/>
              </a:ext>
            </a:extLst>
          </p:cNvPr>
          <p:cNvSpPr/>
          <p:nvPr/>
        </p:nvSpPr>
        <p:spPr>
          <a:xfrm>
            <a:off x="9663476" y="2740560"/>
            <a:ext cx="1059907"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 Asumir</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67" name="Rectángulo 66">
            <a:extLst>
              <a:ext uri="{FF2B5EF4-FFF2-40B4-BE49-F238E27FC236}">
                <a16:creationId xmlns:a16="http://schemas.microsoft.com/office/drawing/2014/main" id="{966E23DD-0B90-42E3-9656-22B1CEE9F89E}"/>
              </a:ext>
            </a:extLst>
          </p:cNvPr>
          <p:cNvSpPr/>
          <p:nvPr/>
        </p:nvSpPr>
        <p:spPr>
          <a:xfrm>
            <a:off x="9627874" y="3200548"/>
            <a:ext cx="1310487"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 Transferir</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69" name="Rectángulo: esquinas redondeadas 68">
            <a:extLst>
              <a:ext uri="{FF2B5EF4-FFF2-40B4-BE49-F238E27FC236}">
                <a16:creationId xmlns:a16="http://schemas.microsoft.com/office/drawing/2014/main" id="{993949DC-EB6C-49BA-9636-B10D9623D4EC}"/>
              </a:ext>
            </a:extLst>
          </p:cNvPr>
          <p:cNvSpPr/>
          <p:nvPr/>
        </p:nvSpPr>
        <p:spPr>
          <a:xfrm>
            <a:off x="8347806" y="4570622"/>
            <a:ext cx="3123295" cy="4899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400" b="1" dirty="0">
                <a:solidFill>
                  <a:schemeClr val="tx1"/>
                </a:solidFill>
              </a:rPr>
              <a:t>PTAR</a:t>
            </a:r>
          </a:p>
        </p:txBody>
      </p:sp>
      <p:sp>
        <p:nvSpPr>
          <p:cNvPr id="70" name="Abrir llave 69">
            <a:extLst>
              <a:ext uri="{FF2B5EF4-FFF2-40B4-BE49-F238E27FC236}">
                <a16:creationId xmlns:a16="http://schemas.microsoft.com/office/drawing/2014/main" id="{3773D38B-4779-499A-BF3C-D01DD2C8E543}"/>
              </a:ext>
            </a:extLst>
          </p:cNvPr>
          <p:cNvSpPr/>
          <p:nvPr/>
        </p:nvSpPr>
        <p:spPr>
          <a:xfrm>
            <a:off x="9050683" y="1674871"/>
            <a:ext cx="883227" cy="232887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87" name="Grupo 86">
            <a:extLst>
              <a:ext uri="{FF2B5EF4-FFF2-40B4-BE49-F238E27FC236}">
                <a16:creationId xmlns:a16="http://schemas.microsoft.com/office/drawing/2014/main" id="{4752A496-30F7-4A39-A4D5-4293F36D834B}"/>
              </a:ext>
            </a:extLst>
          </p:cNvPr>
          <p:cNvGrpSpPr/>
          <p:nvPr/>
        </p:nvGrpSpPr>
        <p:grpSpPr>
          <a:xfrm>
            <a:off x="8626073" y="5057359"/>
            <a:ext cx="2450759" cy="970168"/>
            <a:chOff x="8532554" y="5057359"/>
            <a:chExt cx="2450759" cy="970168"/>
          </a:xfrm>
        </p:grpSpPr>
        <p:grpSp>
          <p:nvGrpSpPr>
            <p:cNvPr id="84" name="Grupo 83">
              <a:extLst>
                <a:ext uri="{FF2B5EF4-FFF2-40B4-BE49-F238E27FC236}">
                  <a16:creationId xmlns:a16="http://schemas.microsoft.com/office/drawing/2014/main" id="{ECCEBE90-A8CC-40DF-AE13-1407022816B0}"/>
                </a:ext>
              </a:extLst>
            </p:cNvPr>
            <p:cNvGrpSpPr/>
            <p:nvPr/>
          </p:nvGrpSpPr>
          <p:grpSpPr>
            <a:xfrm>
              <a:off x="8532554" y="5064563"/>
              <a:ext cx="463589" cy="948592"/>
              <a:chOff x="8532554" y="5064563"/>
              <a:chExt cx="463589" cy="948592"/>
            </a:xfrm>
          </p:grpSpPr>
          <p:cxnSp>
            <p:nvCxnSpPr>
              <p:cNvPr id="72" name="Conector recto de flecha 71">
                <a:extLst>
                  <a:ext uri="{FF2B5EF4-FFF2-40B4-BE49-F238E27FC236}">
                    <a16:creationId xmlns:a16="http://schemas.microsoft.com/office/drawing/2014/main" id="{88F48C20-D60A-44EA-9A41-F2708996F5A5}"/>
                  </a:ext>
                </a:extLst>
              </p:cNvPr>
              <p:cNvCxnSpPr/>
              <p:nvPr/>
            </p:nvCxnSpPr>
            <p:spPr>
              <a:xfrm>
                <a:off x="8764349" y="5064563"/>
                <a:ext cx="0" cy="5266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ángulo 72">
                <a:extLst>
                  <a:ext uri="{FF2B5EF4-FFF2-40B4-BE49-F238E27FC236}">
                    <a16:creationId xmlns:a16="http://schemas.microsoft.com/office/drawing/2014/main" id="{B67B7FFF-558F-4A87-965C-D6B13A5BE04F}"/>
                  </a:ext>
                </a:extLst>
              </p:cNvPr>
              <p:cNvSpPr/>
              <p:nvPr/>
            </p:nvSpPr>
            <p:spPr>
              <a:xfrm>
                <a:off x="8532554" y="5613045"/>
                <a:ext cx="46358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A1</a:t>
                </a:r>
                <a:endParaRPr lang="es-ES" sz="2000" b="0" cap="none" spc="0" dirty="0">
                  <a:ln w="0"/>
                  <a:solidFill>
                    <a:schemeClr val="tx1"/>
                  </a:solidFill>
                  <a:effectLst>
                    <a:outerShdw blurRad="38100" dist="19050" dir="2700000" algn="tl" rotWithShape="0">
                      <a:schemeClr val="dk1">
                        <a:alpha val="40000"/>
                      </a:schemeClr>
                    </a:outerShdw>
                  </a:effectLst>
                </a:endParaRPr>
              </a:p>
            </p:txBody>
          </p:sp>
        </p:grpSp>
        <p:grpSp>
          <p:nvGrpSpPr>
            <p:cNvPr id="83" name="Grupo 82">
              <a:extLst>
                <a:ext uri="{FF2B5EF4-FFF2-40B4-BE49-F238E27FC236}">
                  <a16:creationId xmlns:a16="http://schemas.microsoft.com/office/drawing/2014/main" id="{9B30E4B5-190E-474C-9B71-E59D16EEA04D}"/>
                </a:ext>
              </a:extLst>
            </p:cNvPr>
            <p:cNvGrpSpPr/>
            <p:nvPr/>
          </p:nvGrpSpPr>
          <p:grpSpPr>
            <a:xfrm>
              <a:off x="9050683" y="5057359"/>
              <a:ext cx="463589" cy="948592"/>
              <a:chOff x="9050683" y="5057359"/>
              <a:chExt cx="463589" cy="948592"/>
            </a:xfrm>
          </p:grpSpPr>
          <p:cxnSp>
            <p:nvCxnSpPr>
              <p:cNvPr id="74" name="Conector recto de flecha 73">
                <a:extLst>
                  <a:ext uri="{FF2B5EF4-FFF2-40B4-BE49-F238E27FC236}">
                    <a16:creationId xmlns:a16="http://schemas.microsoft.com/office/drawing/2014/main" id="{E8444D4A-8A17-491A-9FAF-7C7827CB7D4D}"/>
                  </a:ext>
                </a:extLst>
              </p:cNvPr>
              <p:cNvCxnSpPr/>
              <p:nvPr/>
            </p:nvCxnSpPr>
            <p:spPr>
              <a:xfrm>
                <a:off x="9282478" y="5057359"/>
                <a:ext cx="0" cy="5266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ángulo 74">
                <a:extLst>
                  <a:ext uri="{FF2B5EF4-FFF2-40B4-BE49-F238E27FC236}">
                    <a16:creationId xmlns:a16="http://schemas.microsoft.com/office/drawing/2014/main" id="{22EEA99C-72C0-4675-8E29-96F3A188197E}"/>
                  </a:ext>
                </a:extLst>
              </p:cNvPr>
              <p:cNvSpPr/>
              <p:nvPr/>
            </p:nvSpPr>
            <p:spPr>
              <a:xfrm>
                <a:off x="9050683" y="5605841"/>
                <a:ext cx="46358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A2</a:t>
                </a:r>
                <a:endParaRPr lang="es-ES" sz="2000" b="0" cap="none" spc="0" dirty="0">
                  <a:ln w="0"/>
                  <a:solidFill>
                    <a:schemeClr val="tx1"/>
                  </a:solidFill>
                  <a:effectLst>
                    <a:outerShdw blurRad="38100" dist="19050" dir="2700000" algn="tl" rotWithShape="0">
                      <a:schemeClr val="dk1">
                        <a:alpha val="40000"/>
                      </a:schemeClr>
                    </a:outerShdw>
                  </a:effectLst>
                </a:endParaRPr>
              </a:p>
            </p:txBody>
          </p:sp>
        </p:grpSp>
        <p:grpSp>
          <p:nvGrpSpPr>
            <p:cNvPr id="82" name="Grupo 81">
              <a:extLst>
                <a:ext uri="{FF2B5EF4-FFF2-40B4-BE49-F238E27FC236}">
                  <a16:creationId xmlns:a16="http://schemas.microsoft.com/office/drawing/2014/main" id="{E6825327-344E-45FD-B793-B126CE31E4CD}"/>
                </a:ext>
              </a:extLst>
            </p:cNvPr>
            <p:cNvGrpSpPr/>
            <p:nvPr/>
          </p:nvGrpSpPr>
          <p:grpSpPr>
            <a:xfrm>
              <a:off x="9534355" y="5064563"/>
              <a:ext cx="463589" cy="948592"/>
              <a:chOff x="9513573" y="5064563"/>
              <a:chExt cx="463589" cy="948592"/>
            </a:xfrm>
          </p:grpSpPr>
          <p:cxnSp>
            <p:nvCxnSpPr>
              <p:cNvPr id="76" name="Conector recto de flecha 75">
                <a:extLst>
                  <a:ext uri="{FF2B5EF4-FFF2-40B4-BE49-F238E27FC236}">
                    <a16:creationId xmlns:a16="http://schemas.microsoft.com/office/drawing/2014/main" id="{B0923D46-774B-47B3-AD1F-27262A2BC611}"/>
                  </a:ext>
                </a:extLst>
              </p:cNvPr>
              <p:cNvCxnSpPr/>
              <p:nvPr/>
            </p:nvCxnSpPr>
            <p:spPr>
              <a:xfrm>
                <a:off x="9745368" y="5064563"/>
                <a:ext cx="0" cy="5266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ángulo 76">
                <a:extLst>
                  <a:ext uri="{FF2B5EF4-FFF2-40B4-BE49-F238E27FC236}">
                    <a16:creationId xmlns:a16="http://schemas.microsoft.com/office/drawing/2014/main" id="{97905690-E28E-4E34-AC4A-ED0AC5936C4B}"/>
                  </a:ext>
                </a:extLst>
              </p:cNvPr>
              <p:cNvSpPr/>
              <p:nvPr/>
            </p:nvSpPr>
            <p:spPr>
              <a:xfrm>
                <a:off x="9513573" y="5613045"/>
                <a:ext cx="46358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A3</a:t>
                </a:r>
                <a:endParaRPr lang="es-ES" sz="2000" b="0" cap="none" spc="0" dirty="0">
                  <a:ln w="0"/>
                  <a:solidFill>
                    <a:schemeClr val="tx1"/>
                  </a:solidFill>
                  <a:effectLst>
                    <a:outerShdw blurRad="38100" dist="19050" dir="2700000" algn="tl" rotWithShape="0">
                      <a:schemeClr val="dk1">
                        <a:alpha val="40000"/>
                      </a:schemeClr>
                    </a:outerShdw>
                  </a:effectLst>
                </a:endParaRPr>
              </a:p>
            </p:txBody>
          </p:sp>
        </p:grpSp>
        <p:grpSp>
          <p:nvGrpSpPr>
            <p:cNvPr id="85" name="Grupo 84">
              <a:extLst>
                <a:ext uri="{FF2B5EF4-FFF2-40B4-BE49-F238E27FC236}">
                  <a16:creationId xmlns:a16="http://schemas.microsoft.com/office/drawing/2014/main" id="{E24C594C-AA4E-4590-AD7B-0317E20FA559}"/>
                </a:ext>
              </a:extLst>
            </p:cNvPr>
            <p:cNvGrpSpPr/>
            <p:nvPr/>
          </p:nvGrpSpPr>
          <p:grpSpPr>
            <a:xfrm>
              <a:off x="9997944" y="5071767"/>
              <a:ext cx="463589" cy="948592"/>
              <a:chOff x="9997944" y="5071767"/>
              <a:chExt cx="463589" cy="948592"/>
            </a:xfrm>
          </p:grpSpPr>
          <p:cxnSp>
            <p:nvCxnSpPr>
              <p:cNvPr id="78" name="Conector recto de flecha 77">
                <a:extLst>
                  <a:ext uri="{FF2B5EF4-FFF2-40B4-BE49-F238E27FC236}">
                    <a16:creationId xmlns:a16="http://schemas.microsoft.com/office/drawing/2014/main" id="{05CB4C09-0DBC-465E-8251-2B43E593980C}"/>
                  </a:ext>
                </a:extLst>
              </p:cNvPr>
              <p:cNvCxnSpPr/>
              <p:nvPr/>
            </p:nvCxnSpPr>
            <p:spPr>
              <a:xfrm>
                <a:off x="10229739" y="5071767"/>
                <a:ext cx="0" cy="5266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ángulo 78">
                <a:extLst>
                  <a:ext uri="{FF2B5EF4-FFF2-40B4-BE49-F238E27FC236}">
                    <a16:creationId xmlns:a16="http://schemas.microsoft.com/office/drawing/2014/main" id="{451333F8-6A3D-45F7-AF3A-36EB4C6594CB}"/>
                  </a:ext>
                </a:extLst>
              </p:cNvPr>
              <p:cNvSpPr/>
              <p:nvPr/>
            </p:nvSpPr>
            <p:spPr>
              <a:xfrm>
                <a:off x="9997944" y="5620249"/>
                <a:ext cx="46358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A4</a:t>
                </a:r>
                <a:endParaRPr lang="es-ES" sz="2000" b="0" cap="none" spc="0" dirty="0">
                  <a:ln w="0"/>
                  <a:solidFill>
                    <a:schemeClr val="tx1"/>
                  </a:solidFill>
                  <a:effectLst>
                    <a:outerShdw blurRad="38100" dist="19050" dir="2700000" algn="tl" rotWithShape="0">
                      <a:schemeClr val="dk1">
                        <a:alpha val="40000"/>
                      </a:schemeClr>
                    </a:outerShdw>
                  </a:effectLst>
                </a:endParaRPr>
              </a:p>
            </p:txBody>
          </p:sp>
        </p:grpSp>
        <p:grpSp>
          <p:nvGrpSpPr>
            <p:cNvPr id="86" name="Grupo 85">
              <a:extLst>
                <a:ext uri="{FF2B5EF4-FFF2-40B4-BE49-F238E27FC236}">
                  <a16:creationId xmlns:a16="http://schemas.microsoft.com/office/drawing/2014/main" id="{4B195122-D10A-4014-8CC3-7C17A8867077}"/>
                </a:ext>
              </a:extLst>
            </p:cNvPr>
            <p:cNvGrpSpPr/>
            <p:nvPr/>
          </p:nvGrpSpPr>
          <p:grpSpPr>
            <a:xfrm>
              <a:off x="10514915" y="5058153"/>
              <a:ext cx="468398" cy="969374"/>
              <a:chOff x="10514915" y="5058153"/>
              <a:chExt cx="468398" cy="969374"/>
            </a:xfrm>
          </p:grpSpPr>
          <p:cxnSp>
            <p:nvCxnSpPr>
              <p:cNvPr id="80" name="Conector recto de flecha 79">
                <a:extLst>
                  <a:ext uri="{FF2B5EF4-FFF2-40B4-BE49-F238E27FC236}">
                    <a16:creationId xmlns:a16="http://schemas.microsoft.com/office/drawing/2014/main" id="{47D8668A-467F-4F82-9A98-C26D18CFE4C0}"/>
                  </a:ext>
                </a:extLst>
              </p:cNvPr>
              <p:cNvCxnSpPr/>
              <p:nvPr/>
            </p:nvCxnSpPr>
            <p:spPr>
              <a:xfrm>
                <a:off x="10749114" y="5058153"/>
                <a:ext cx="0" cy="5266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ángulo 80">
                <a:extLst>
                  <a:ext uri="{FF2B5EF4-FFF2-40B4-BE49-F238E27FC236}">
                    <a16:creationId xmlns:a16="http://schemas.microsoft.com/office/drawing/2014/main" id="{85EE1DBA-18C9-43E1-875D-FBC0853B8450}"/>
                  </a:ext>
                </a:extLst>
              </p:cNvPr>
              <p:cNvSpPr/>
              <p:nvPr/>
            </p:nvSpPr>
            <p:spPr>
              <a:xfrm>
                <a:off x="10514915" y="5627417"/>
                <a:ext cx="468398" cy="400110"/>
              </a:xfrm>
              <a:prstGeom prst="rect">
                <a:avLst/>
              </a:prstGeom>
              <a:noFill/>
            </p:spPr>
            <p:txBody>
              <a:bodyPr wrap="none" lIns="91440" tIns="45720" rIns="91440" bIns="45720">
                <a:spAutoFit/>
              </a:bodyPr>
              <a:lstStyle/>
              <a:p>
                <a:pPr algn="ctr"/>
                <a:r>
                  <a:rPr lang="es-ES" sz="2000" dirty="0" err="1">
                    <a:ln w="0"/>
                    <a:effectLst>
                      <a:outerShdw blurRad="38100" dist="19050" dir="2700000" algn="tl" rotWithShape="0">
                        <a:schemeClr val="dk1">
                          <a:alpha val="40000"/>
                        </a:schemeClr>
                      </a:outerShdw>
                    </a:effectLst>
                  </a:rPr>
                  <a:t>An</a:t>
                </a:r>
                <a:endParaRPr lang="es-ES" sz="2000" b="0" cap="none" spc="0" dirty="0">
                  <a:ln w="0"/>
                  <a:solidFill>
                    <a:schemeClr val="tx1"/>
                  </a:solidFill>
                  <a:effectLst>
                    <a:outerShdw blurRad="38100" dist="19050" dir="2700000" algn="tl" rotWithShape="0">
                      <a:schemeClr val="dk1">
                        <a:alpha val="40000"/>
                      </a:schemeClr>
                    </a:outerShdw>
                  </a:effectLst>
                </a:endParaRPr>
              </a:p>
            </p:txBody>
          </p:sp>
        </p:grpSp>
      </p:grpSp>
      <p:sp>
        <p:nvSpPr>
          <p:cNvPr id="88" name="CuadroTexto 87">
            <a:extLst>
              <a:ext uri="{FF2B5EF4-FFF2-40B4-BE49-F238E27FC236}">
                <a16:creationId xmlns:a16="http://schemas.microsoft.com/office/drawing/2014/main" id="{87AE1CFF-3F1D-4A8D-9FF9-8EEB660571EC}"/>
              </a:ext>
            </a:extLst>
          </p:cNvPr>
          <p:cNvSpPr txBox="1"/>
          <p:nvPr/>
        </p:nvSpPr>
        <p:spPr>
          <a:xfrm>
            <a:off x="2390989" y="3425700"/>
            <a:ext cx="1890066" cy="2062103"/>
          </a:xfrm>
          <a:prstGeom prst="rect">
            <a:avLst/>
          </a:prstGeom>
          <a:noFill/>
        </p:spPr>
        <p:txBody>
          <a:bodyPr wrap="square" rtlCol="0">
            <a:spAutoFit/>
          </a:bodyPr>
          <a:lstStyle/>
          <a:p>
            <a:pPr algn="ctr"/>
            <a:r>
              <a:rPr lang="es-MX" sz="1600" dirty="0"/>
              <a:t>Factor de Riesgos</a:t>
            </a:r>
          </a:p>
          <a:p>
            <a:pPr algn="ctr"/>
            <a:r>
              <a:rPr lang="es-MX" sz="1600" dirty="0"/>
              <a:t>Es toda circunstancia o situación que aumenta las probabilidades de que un riesgo se materialice.</a:t>
            </a:r>
          </a:p>
        </p:txBody>
      </p:sp>
    </p:spTree>
    <p:extLst>
      <p:ext uri="{BB962C8B-B14F-4D97-AF65-F5344CB8AC3E}">
        <p14:creationId xmlns:p14="http://schemas.microsoft.com/office/powerpoint/2010/main" val="163895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2D9F1-A34C-4CC3-BDA9-5E19EDB61F9E}"/>
              </a:ext>
            </a:extLst>
          </p:cNvPr>
          <p:cNvSpPr>
            <a:spLocks noGrp="1"/>
          </p:cNvSpPr>
          <p:nvPr>
            <p:ph type="title"/>
          </p:nvPr>
        </p:nvSpPr>
        <p:spPr>
          <a:xfrm>
            <a:off x="831851" y="2321561"/>
            <a:ext cx="10521950" cy="762002"/>
          </a:xfrm>
        </p:spPr>
        <p:txBody>
          <a:bodyPr/>
          <a:lstStyle/>
          <a:p>
            <a:r>
              <a:rPr lang="es-MX" dirty="0">
                <a:solidFill>
                  <a:srgbClr val="990033"/>
                </a:solidFill>
              </a:rPr>
              <a:t>Acto de fiscalización</a:t>
            </a:r>
          </a:p>
        </p:txBody>
      </p:sp>
      <p:sp>
        <p:nvSpPr>
          <p:cNvPr id="4" name="Marcador de número de diapositiva 3">
            <a:extLst>
              <a:ext uri="{FF2B5EF4-FFF2-40B4-BE49-F238E27FC236}">
                <a16:creationId xmlns:a16="http://schemas.microsoft.com/office/drawing/2014/main" id="{56998CA0-086E-4CCC-9A4D-429474C00D34}"/>
              </a:ext>
            </a:extLst>
          </p:cNvPr>
          <p:cNvSpPr>
            <a:spLocks noGrp="1"/>
          </p:cNvSpPr>
          <p:nvPr>
            <p:ph type="sldNum" sz="quarter" idx="2"/>
          </p:nvPr>
        </p:nvSpPr>
        <p:spPr/>
        <p:txBody>
          <a:bodyPr/>
          <a:lstStyle/>
          <a:p>
            <a:fld id="{86CB4B4D-7CA3-9044-876B-883B54F8677D}" type="slidenum">
              <a:rPr lang="es-MX" smtClean="0"/>
              <a:t>3</a:t>
            </a:fld>
            <a:endParaRPr lang="es-MX"/>
          </a:p>
        </p:txBody>
      </p:sp>
    </p:spTree>
    <p:extLst>
      <p:ext uri="{BB962C8B-B14F-4D97-AF65-F5344CB8AC3E}">
        <p14:creationId xmlns:p14="http://schemas.microsoft.com/office/powerpoint/2010/main" val="147974425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CA73B-DACC-4239-A079-1E3B841FBA83}"/>
              </a:ext>
            </a:extLst>
          </p:cNvPr>
          <p:cNvSpPr>
            <a:spLocks noGrp="1"/>
          </p:cNvSpPr>
          <p:nvPr>
            <p:ph type="title"/>
          </p:nvPr>
        </p:nvSpPr>
        <p:spPr>
          <a:xfrm>
            <a:off x="838200" y="365125"/>
            <a:ext cx="10515600" cy="590839"/>
          </a:xfrm>
        </p:spPr>
        <p:txBody>
          <a:bodyPr>
            <a:normAutofit/>
          </a:bodyPr>
          <a:lstStyle/>
          <a:p>
            <a:pPr algn="ctr"/>
            <a:r>
              <a:rPr lang="es-MX" sz="2800" b="1" dirty="0"/>
              <a:t>Clasificación de los riesgos</a:t>
            </a:r>
          </a:p>
        </p:txBody>
      </p:sp>
      <p:sp>
        <p:nvSpPr>
          <p:cNvPr id="4" name="Elipse 3">
            <a:extLst>
              <a:ext uri="{FF2B5EF4-FFF2-40B4-BE49-F238E27FC236}">
                <a16:creationId xmlns:a16="http://schemas.microsoft.com/office/drawing/2014/main" id="{114117AB-F5C0-427A-B06A-2FC38D1CA4B5}"/>
              </a:ext>
            </a:extLst>
          </p:cNvPr>
          <p:cNvSpPr/>
          <p:nvPr/>
        </p:nvSpPr>
        <p:spPr>
          <a:xfrm>
            <a:off x="5103668" y="2691245"/>
            <a:ext cx="1984664" cy="1381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Tipos de riesgos</a:t>
            </a:r>
          </a:p>
        </p:txBody>
      </p:sp>
      <p:cxnSp>
        <p:nvCxnSpPr>
          <p:cNvPr id="6" name="Conector recto de flecha 5">
            <a:extLst>
              <a:ext uri="{FF2B5EF4-FFF2-40B4-BE49-F238E27FC236}">
                <a16:creationId xmlns:a16="http://schemas.microsoft.com/office/drawing/2014/main" id="{F9A1AAE3-CEBC-409C-AE00-AE7E708FFB90}"/>
              </a:ext>
            </a:extLst>
          </p:cNvPr>
          <p:cNvCxnSpPr>
            <a:stCxn id="4" idx="0"/>
          </p:cNvCxnSpPr>
          <p:nvPr/>
        </p:nvCxnSpPr>
        <p:spPr>
          <a:xfrm flipV="1">
            <a:off x="6096000" y="2005445"/>
            <a:ext cx="0" cy="68580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Rectángulo: esquinas redondeadas 6">
            <a:extLst>
              <a:ext uri="{FF2B5EF4-FFF2-40B4-BE49-F238E27FC236}">
                <a16:creationId xmlns:a16="http://schemas.microsoft.com/office/drawing/2014/main" id="{AD15DF9D-F364-4B20-93C3-907BEB1541EA}"/>
              </a:ext>
            </a:extLst>
          </p:cNvPr>
          <p:cNvSpPr/>
          <p:nvPr/>
        </p:nvSpPr>
        <p:spPr>
          <a:xfrm>
            <a:off x="5403273" y="1267691"/>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Administrativos</a:t>
            </a:r>
          </a:p>
        </p:txBody>
      </p:sp>
      <p:sp>
        <p:nvSpPr>
          <p:cNvPr id="8" name="Rectángulo: esquinas redondeadas 7">
            <a:extLst>
              <a:ext uri="{FF2B5EF4-FFF2-40B4-BE49-F238E27FC236}">
                <a16:creationId xmlns:a16="http://schemas.microsoft.com/office/drawing/2014/main" id="{0DF09FDC-66A6-434A-8AE6-D7CB78636759}"/>
              </a:ext>
            </a:extLst>
          </p:cNvPr>
          <p:cNvSpPr/>
          <p:nvPr/>
        </p:nvSpPr>
        <p:spPr>
          <a:xfrm>
            <a:off x="8113567" y="1825336"/>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err="1"/>
              <a:t>TIC’s</a:t>
            </a:r>
            <a:endParaRPr lang="es-MX" sz="1400" dirty="0"/>
          </a:p>
        </p:txBody>
      </p:sp>
      <p:cxnSp>
        <p:nvCxnSpPr>
          <p:cNvPr id="9" name="Conector recto de flecha 8">
            <a:extLst>
              <a:ext uri="{FF2B5EF4-FFF2-40B4-BE49-F238E27FC236}">
                <a16:creationId xmlns:a16="http://schemas.microsoft.com/office/drawing/2014/main" id="{346B2B4F-4D5F-4E19-9BE2-042687485599}"/>
              </a:ext>
            </a:extLst>
          </p:cNvPr>
          <p:cNvCxnSpPr>
            <a:cxnSpLocks/>
          </p:cNvCxnSpPr>
          <p:nvPr/>
        </p:nvCxnSpPr>
        <p:spPr>
          <a:xfrm flipV="1">
            <a:off x="6930736" y="2261754"/>
            <a:ext cx="1182831" cy="77239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1" name="Rectángulo: esquinas redondeadas 10">
            <a:extLst>
              <a:ext uri="{FF2B5EF4-FFF2-40B4-BE49-F238E27FC236}">
                <a16:creationId xmlns:a16="http://schemas.microsoft.com/office/drawing/2014/main" id="{58190D17-71D7-4433-91F6-B9D76836D3FB}"/>
              </a:ext>
            </a:extLst>
          </p:cNvPr>
          <p:cNvSpPr/>
          <p:nvPr/>
        </p:nvSpPr>
        <p:spPr>
          <a:xfrm>
            <a:off x="8915400" y="2750774"/>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De servicios</a:t>
            </a:r>
          </a:p>
        </p:txBody>
      </p:sp>
      <p:cxnSp>
        <p:nvCxnSpPr>
          <p:cNvPr id="12" name="Conector recto de flecha 11">
            <a:extLst>
              <a:ext uri="{FF2B5EF4-FFF2-40B4-BE49-F238E27FC236}">
                <a16:creationId xmlns:a16="http://schemas.microsoft.com/office/drawing/2014/main" id="{F8C37255-D714-402C-844C-9E695516A77E}"/>
              </a:ext>
            </a:extLst>
          </p:cNvPr>
          <p:cNvCxnSpPr>
            <a:cxnSpLocks/>
          </p:cNvCxnSpPr>
          <p:nvPr/>
        </p:nvCxnSpPr>
        <p:spPr>
          <a:xfrm flipV="1">
            <a:off x="7088332" y="3081338"/>
            <a:ext cx="1666875" cy="21950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F9E449E4-8436-4D60-B838-72F6042718D7}"/>
              </a:ext>
            </a:extLst>
          </p:cNvPr>
          <p:cNvSpPr/>
          <p:nvPr/>
        </p:nvSpPr>
        <p:spPr>
          <a:xfrm>
            <a:off x="8659091" y="3704359"/>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Sustantivos</a:t>
            </a:r>
          </a:p>
        </p:txBody>
      </p:sp>
      <p:cxnSp>
        <p:nvCxnSpPr>
          <p:cNvPr id="15" name="Conector recto de flecha 14">
            <a:extLst>
              <a:ext uri="{FF2B5EF4-FFF2-40B4-BE49-F238E27FC236}">
                <a16:creationId xmlns:a16="http://schemas.microsoft.com/office/drawing/2014/main" id="{EFBA5990-26AA-4FC0-9D25-9904DB2526E5}"/>
              </a:ext>
            </a:extLst>
          </p:cNvPr>
          <p:cNvCxnSpPr>
            <a:cxnSpLocks/>
          </p:cNvCxnSpPr>
          <p:nvPr/>
        </p:nvCxnSpPr>
        <p:spPr>
          <a:xfrm>
            <a:off x="7088331" y="3567545"/>
            <a:ext cx="1426154" cy="50569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589A191F-C305-4653-BBE4-8272424F597E}"/>
              </a:ext>
            </a:extLst>
          </p:cNvPr>
          <p:cNvSpPr/>
          <p:nvPr/>
        </p:nvSpPr>
        <p:spPr>
          <a:xfrm>
            <a:off x="7640778" y="4620488"/>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Legales</a:t>
            </a:r>
          </a:p>
        </p:txBody>
      </p:sp>
      <p:cxnSp>
        <p:nvCxnSpPr>
          <p:cNvPr id="18" name="Conector recto de flecha 17">
            <a:extLst>
              <a:ext uri="{FF2B5EF4-FFF2-40B4-BE49-F238E27FC236}">
                <a16:creationId xmlns:a16="http://schemas.microsoft.com/office/drawing/2014/main" id="{9BDDF546-6BE1-4E59-8227-FC174AA77082}"/>
              </a:ext>
            </a:extLst>
          </p:cNvPr>
          <p:cNvCxnSpPr>
            <a:cxnSpLocks/>
          </p:cNvCxnSpPr>
          <p:nvPr/>
        </p:nvCxnSpPr>
        <p:spPr>
          <a:xfrm>
            <a:off x="6767945" y="3862818"/>
            <a:ext cx="833004" cy="74381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0" name="Rectángulo: esquinas redondeadas 19">
            <a:extLst>
              <a:ext uri="{FF2B5EF4-FFF2-40B4-BE49-F238E27FC236}">
                <a16:creationId xmlns:a16="http://schemas.microsoft.com/office/drawing/2014/main" id="{2BF47A74-DA8B-4ECC-B3D0-D035FCCE5854}"/>
              </a:ext>
            </a:extLst>
          </p:cNvPr>
          <p:cNvSpPr/>
          <p:nvPr/>
        </p:nvSpPr>
        <p:spPr>
          <a:xfrm>
            <a:off x="5341792" y="4989365"/>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Financieros</a:t>
            </a:r>
          </a:p>
        </p:txBody>
      </p:sp>
      <p:cxnSp>
        <p:nvCxnSpPr>
          <p:cNvPr id="21" name="Conector recto de flecha 20">
            <a:extLst>
              <a:ext uri="{FF2B5EF4-FFF2-40B4-BE49-F238E27FC236}">
                <a16:creationId xmlns:a16="http://schemas.microsoft.com/office/drawing/2014/main" id="{B6BD41E2-8A49-47A6-8C37-8F8F33EC10C6}"/>
              </a:ext>
            </a:extLst>
          </p:cNvPr>
          <p:cNvCxnSpPr>
            <a:cxnSpLocks/>
          </p:cNvCxnSpPr>
          <p:nvPr/>
        </p:nvCxnSpPr>
        <p:spPr>
          <a:xfrm>
            <a:off x="6097731" y="4087090"/>
            <a:ext cx="0" cy="81481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3" name="Rectángulo: esquinas redondeadas 22">
            <a:extLst>
              <a:ext uri="{FF2B5EF4-FFF2-40B4-BE49-F238E27FC236}">
                <a16:creationId xmlns:a16="http://schemas.microsoft.com/office/drawing/2014/main" id="{C83F926E-D0A0-4F9D-95C0-4C8EBEF53382}"/>
              </a:ext>
            </a:extLst>
          </p:cNvPr>
          <p:cNvSpPr/>
          <p:nvPr/>
        </p:nvSpPr>
        <p:spPr>
          <a:xfrm>
            <a:off x="3428567" y="4715738"/>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Presupuestales</a:t>
            </a:r>
          </a:p>
        </p:txBody>
      </p:sp>
      <p:cxnSp>
        <p:nvCxnSpPr>
          <p:cNvPr id="24" name="Conector recto de flecha 23">
            <a:extLst>
              <a:ext uri="{FF2B5EF4-FFF2-40B4-BE49-F238E27FC236}">
                <a16:creationId xmlns:a16="http://schemas.microsoft.com/office/drawing/2014/main" id="{EA161C14-43EA-4E9E-B6A0-90E87D686ED1}"/>
              </a:ext>
            </a:extLst>
          </p:cNvPr>
          <p:cNvCxnSpPr>
            <a:cxnSpLocks/>
          </p:cNvCxnSpPr>
          <p:nvPr/>
        </p:nvCxnSpPr>
        <p:spPr>
          <a:xfrm flipH="1">
            <a:off x="4333009" y="3736827"/>
            <a:ext cx="1008783" cy="978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6" name="Rectángulo: esquinas redondeadas 25">
            <a:extLst>
              <a:ext uri="{FF2B5EF4-FFF2-40B4-BE49-F238E27FC236}">
                <a16:creationId xmlns:a16="http://schemas.microsoft.com/office/drawing/2014/main" id="{D5C30362-6367-4A66-A28A-8653FCD2487A}"/>
              </a:ext>
            </a:extLst>
          </p:cNvPr>
          <p:cNvSpPr/>
          <p:nvPr/>
        </p:nvSpPr>
        <p:spPr>
          <a:xfrm>
            <a:off x="1901104" y="3704359"/>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De salud</a:t>
            </a:r>
          </a:p>
        </p:txBody>
      </p:sp>
      <p:cxnSp>
        <p:nvCxnSpPr>
          <p:cNvPr id="27" name="Conector recto de flecha 26">
            <a:extLst>
              <a:ext uri="{FF2B5EF4-FFF2-40B4-BE49-F238E27FC236}">
                <a16:creationId xmlns:a16="http://schemas.microsoft.com/office/drawing/2014/main" id="{F34B8FFD-C6E9-46F8-9F15-787BB3B9D5B2}"/>
              </a:ext>
            </a:extLst>
          </p:cNvPr>
          <p:cNvCxnSpPr>
            <a:cxnSpLocks/>
          </p:cNvCxnSpPr>
          <p:nvPr/>
        </p:nvCxnSpPr>
        <p:spPr>
          <a:xfrm flipH="1">
            <a:off x="3532909" y="3488528"/>
            <a:ext cx="1576387" cy="58470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9" name="Rectángulo: esquinas redondeadas 28">
            <a:extLst>
              <a:ext uri="{FF2B5EF4-FFF2-40B4-BE49-F238E27FC236}">
                <a16:creationId xmlns:a16="http://schemas.microsoft.com/office/drawing/2014/main" id="{9EEF7D46-D483-4128-9D02-1364BDAB0EC5}"/>
              </a:ext>
            </a:extLst>
          </p:cNvPr>
          <p:cNvSpPr/>
          <p:nvPr/>
        </p:nvSpPr>
        <p:spPr>
          <a:xfrm>
            <a:off x="1909330" y="2750774"/>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Obra pública</a:t>
            </a:r>
          </a:p>
        </p:txBody>
      </p:sp>
      <p:cxnSp>
        <p:nvCxnSpPr>
          <p:cNvPr id="30" name="Conector recto de flecha 29">
            <a:extLst>
              <a:ext uri="{FF2B5EF4-FFF2-40B4-BE49-F238E27FC236}">
                <a16:creationId xmlns:a16="http://schemas.microsoft.com/office/drawing/2014/main" id="{642E9C7E-405C-45D1-BFA4-7FF1E5A7E77F}"/>
              </a:ext>
            </a:extLst>
          </p:cNvPr>
          <p:cNvCxnSpPr>
            <a:cxnSpLocks/>
            <a:endCxn id="29" idx="3"/>
          </p:cNvCxnSpPr>
          <p:nvPr/>
        </p:nvCxnSpPr>
        <p:spPr>
          <a:xfrm flipH="1" flipV="1">
            <a:off x="3436793" y="3119651"/>
            <a:ext cx="1757580" cy="186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2" name="Rectángulo: esquinas redondeadas 31">
            <a:extLst>
              <a:ext uri="{FF2B5EF4-FFF2-40B4-BE49-F238E27FC236}">
                <a16:creationId xmlns:a16="http://schemas.microsoft.com/office/drawing/2014/main" id="{169EB367-7322-4F5A-A28B-4E5D188FDEDF}"/>
              </a:ext>
            </a:extLst>
          </p:cNvPr>
          <p:cNvSpPr/>
          <p:nvPr/>
        </p:nvSpPr>
        <p:spPr>
          <a:xfrm>
            <a:off x="2466975" y="1825336"/>
            <a:ext cx="1527463" cy="73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Seguridad</a:t>
            </a:r>
          </a:p>
        </p:txBody>
      </p:sp>
      <p:cxnSp>
        <p:nvCxnSpPr>
          <p:cNvPr id="33" name="Conector recto de flecha 32">
            <a:extLst>
              <a:ext uri="{FF2B5EF4-FFF2-40B4-BE49-F238E27FC236}">
                <a16:creationId xmlns:a16="http://schemas.microsoft.com/office/drawing/2014/main" id="{96DEFD19-C9F2-49B9-8EF7-2B20F5B94E33}"/>
              </a:ext>
            </a:extLst>
          </p:cNvPr>
          <p:cNvCxnSpPr>
            <a:cxnSpLocks/>
            <a:endCxn id="32" idx="3"/>
          </p:cNvCxnSpPr>
          <p:nvPr/>
        </p:nvCxnSpPr>
        <p:spPr>
          <a:xfrm flipH="1" flipV="1">
            <a:off x="3994438" y="2194213"/>
            <a:ext cx="1649344" cy="60927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9427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4C577-F726-49EE-A845-F350DAD18887}"/>
              </a:ext>
            </a:extLst>
          </p:cNvPr>
          <p:cNvSpPr>
            <a:spLocks noGrp="1"/>
          </p:cNvSpPr>
          <p:nvPr>
            <p:ph type="title"/>
          </p:nvPr>
        </p:nvSpPr>
        <p:spPr>
          <a:xfrm>
            <a:off x="838200" y="365126"/>
            <a:ext cx="10515600" cy="632402"/>
          </a:xfrm>
        </p:spPr>
        <p:txBody>
          <a:bodyPr>
            <a:normAutofit/>
          </a:bodyPr>
          <a:lstStyle/>
          <a:p>
            <a:pPr algn="ctr"/>
            <a:r>
              <a:rPr lang="es-MX" sz="2800" b="1" dirty="0"/>
              <a:t>Actitud frente al Riesgo</a:t>
            </a:r>
          </a:p>
        </p:txBody>
      </p:sp>
      <p:sp>
        <p:nvSpPr>
          <p:cNvPr id="3" name="Rectángulo: esquinas redondeadas 2">
            <a:extLst>
              <a:ext uri="{FF2B5EF4-FFF2-40B4-BE49-F238E27FC236}">
                <a16:creationId xmlns:a16="http://schemas.microsoft.com/office/drawing/2014/main" id="{D1953E9E-FC55-4C47-A81E-837717F38A54}"/>
              </a:ext>
            </a:extLst>
          </p:cNvPr>
          <p:cNvSpPr/>
          <p:nvPr/>
        </p:nvSpPr>
        <p:spPr>
          <a:xfrm>
            <a:off x="746620" y="1342239"/>
            <a:ext cx="2231472" cy="729842"/>
          </a:xfrm>
          <a:prstGeom prst="roundRect">
            <a:avLst/>
          </a:prstGeom>
          <a:solidFill>
            <a:srgbClr val="FF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Evitar el riesgo</a:t>
            </a:r>
          </a:p>
        </p:txBody>
      </p:sp>
      <p:sp>
        <p:nvSpPr>
          <p:cNvPr id="4" name="CuadroTexto 3">
            <a:extLst>
              <a:ext uri="{FF2B5EF4-FFF2-40B4-BE49-F238E27FC236}">
                <a16:creationId xmlns:a16="http://schemas.microsoft.com/office/drawing/2014/main" id="{161B0AE7-ABA8-4258-AE04-00612B908944}"/>
              </a:ext>
            </a:extLst>
          </p:cNvPr>
          <p:cNvSpPr txBox="1"/>
          <p:nvPr/>
        </p:nvSpPr>
        <p:spPr>
          <a:xfrm>
            <a:off x="3397541" y="1245495"/>
            <a:ext cx="7667538" cy="923330"/>
          </a:xfrm>
          <a:prstGeom prst="rect">
            <a:avLst/>
          </a:prstGeom>
          <a:noFill/>
        </p:spPr>
        <p:txBody>
          <a:bodyPr wrap="square" rtlCol="0">
            <a:spAutoFit/>
          </a:bodyPr>
          <a:lstStyle/>
          <a:p>
            <a:pPr algn="just"/>
            <a:r>
              <a:rPr lang="es-MX" dirty="0"/>
              <a:t>Se aplica antes de asumir cualquier riesgo. Se logra cuando al interior de los procesos se generan cambios sustanciales por mejora (Tecnología), rediseño o eliminación, resultado de controles suficientes y acciones emprendidas.</a:t>
            </a:r>
          </a:p>
        </p:txBody>
      </p:sp>
      <p:sp>
        <p:nvSpPr>
          <p:cNvPr id="5" name="Rectángulo: esquinas redondeadas 4">
            <a:extLst>
              <a:ext uri="{FF2B5EF4-FFF2-40B4-BE49-F238E27FC236}">
                <a16:creationId xmlns:a16="http://schemas.microsoft.com/office/drawing/2014/main" id="{812CB62F-EFD3-4699-8B51-DC4AE7A69AE5}"/>
              </a:ext>
            </a:extLst>
          </p:cNvPr>
          <p:cNvSpPr/>
          <p:nvPr/>
        </p:nvSpPr>
        <p:spPr>
          <a:xfrm>
            <a:off x="746620" y="2555291"/>
            <a:ext cx="2231472" cy="729842"/>
          </a:xfrm>
          <a:prstGeom prst="roundRect">
            <a:avLst/>
          </a:prstGeom>
          <a:solidFill>
            <a:srgbClr val="FF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Reducir el riesgo</a:t>
            </a:r>
          </a:p>
        </p:txBody>
      </p:sp>
      <p:sp>
        <p:nvSpPr>
          <p:cNvPr id="6" name="CuadroTexto 5">
            <a:extLst>
              <a:ext uri="{FF2B5EF4-FFF2-40B4-BE49-F238E27FC236}">
                <a16:creationId xmlns:a16="http://schemas.microsoft.com/office/drawing/2014/main" id="{B2ECE900-38BE-4BC5-90A1-765219537F9D}"/>
              </a:ext>
            </a:extLst>
          </p:cNvPr>
          <p:cNvSpPr txBox="1"/>
          <p:nvPr/>
        </p:nvSpPr>
        <p:spPr>
          <a:xfrm>
            <a:off x="3397541" y="2320048"/>
            <a:ext cx="7818540" cy="1200329"/>
          </a:xfrm>
          <a:prstGeom prst="rect">
            <a:avLst/>
          </a:prstGeom>
          <a:noFill/>
        </p:spPr>
        <p:txBody>
          <a:bodyPr wrap="square" rtlCol="0">
            <a:spAutoFit/>
          </a:bodyPr>
          <a:lstStyle/>
          <a:p>
            <a:pPr algn="just"/>
            <a:r>
              <a:rPr lang="es-MX" dirty="0"/>
              <a:t>Se aplica preferentemente antes de optar por otras medidas más costosas y difíciles. Implica establecer acciones dirigidas a disminuir la probabilidad de ocurrencia (acciones de prevención) y el impacto (acciones de contingencia), tales como la optimización de los procedimientos y la implementación de controles.</a:t>
            </a:r>
          </a:p>
        </p:txBody>
      </p:sp>
      <p:sp>
        <p:nvSpPr>
          <p:cNvPr id="7" name="Rectángulo: esquinas redondeadas 6">
            <a:extLst>
              <a:ext uri="{FF2B5EF4-FFF2-40B4-BE49-F238E27FC236}">
                <a16:creationId xmlns:a16="http://schemas.microsoft.com/office/drawing/2014/main" id="{C7300F11-2849-4E7D-AEE2-0BEB2EB7E5CD}"/>
              </a:ext>
            </a:extLst>
          </p:cNvPr>
          <p:cNvSpPr/>
          <p:nvPr/>
        </p:nvSpPr>
        <p:spPr>
          <a:xfrm>
            <a:off x="746620" y="3768343"/>
            <a:ext cx="2231472" cy="549588"/>
          </a:xfrm>
          <a:prstGeom prst="roundRect">
            <a:avLst/>
          </a:prstGeom>
          <a:solidFill>
            <a:srgbClr val="FF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Asumir el riesgo</a:t>
            </a:r>
          </a:p>
        </p:txBody>
      </p:sp>
      <p:sp>
        <p:nvSpPr>
          <p:cNvPr id="8" name="CuadroTexto 7">
            <a:extLst>
              <a:ext uri="{FF2B5EF4-FFF2-40B4-BE49-F238E27FC236}">
                <a16:creationId xmlns:a16="http://schemas.microsoft.com/office/drawing/2014/main" id="{85601D82-20CE-4CBF-8A56-86374F7A65E1}"/>
              </a:ext>
            </a:extLst>
          </p:cNvPr>
          <p:cNvSpPr txBox="1"/>
          <p:nvPr/>
        </p:nvSpPr>
        <p:spPr>
          <a:xfrm>
            <a:off x="3397541" y="3719971"/>
            <a:ext cx="7667538" cy="646331"/>
          </a:xfrm>
          <a:prstGeom prst="rect">
            <a:avLst/>
          </a:prstGeom>
          <a:noFill/>
        </p:spPr>
        <p:txBody>
          <a:bodyPr wrap="square" rtlCol="0">
            <a:spAutoFit/>
          </a:bodyPr>
          <a:lstStyle/>
          <a:p>
            <a:pPr algn="just"/>
            <a:r>
              <a:rPr lang="es-MX" dirty="0"/>
              <a:t>Se aplica cuando el riesgo se encuentra en un nivel que puede aceptarse sin necesidad de tomar otras medidas de control diferentes a las que se poseen.</a:t>
            </a:r>
          </a:p>
        </p:txBody>
      </p:sp>
      <p:sp>
        <p:nvSpPr>
          <p:cNvPr id="9" name="Rectángulo: esquinas redondeadas 8">
            <a:extLst>
              <a:ext uri="{FF2B5EF4-FFF2-40B4-BE49-F238E27FC236}">
                <a16:creationId xmlns:a16="http://schemas.microsoft.com/office/drawing/2014/main" id="{D02C058B-022F-4EC7-8FCD-8EF7BA4A3744}"/>
              </a:ext>
            </a:extLst>
          </p:cNvPr>
          <p:cNvSpPr/>
          <p:nvPr/>
        </p:nvSpPr>
        <p:spPr>
          <a:xfrm>
            <a:off x="746620" y="4801141"/>
            <a:ext cx="2231472" cy="549588"/>
          </a:xfrm>
          <a:prstGeom prst="roundRect">
            <a:avLst/>
          </a:prstGeom>
          <a:solidFill>
            <a:srgbClr val="FF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Transferir el riesgo</a:t>
            </a:r>
          </a:p>
        </p:txBody>
      </p:sp>
      <p:sp>
        <p:nvSpPr>
          <p:cNvPr id="10" name="CuadroTexto 9">
            <a:extLst>
              <a:ext uri="{FF2B5EF4-FFF2-40B4-BE49-F238E27FC236}">
                <a16:creationId xmlns:a16="http://schemas.microsoft.com/office/drawing/2014/main" id="{710E503F-76FD-4CDE-A63B-53CA7A106B10}"/>
              </a:ext>
            </a:extLst>
          </p:cNvPr>
          <p:cNvSpPr txBox="1"/>
          <p:nvPr/>
        </p:nvSpPr>
        <p:spPr>
          <a:xfrm>
            <a:off x="3397541" y="4748628"/>
            <a:ext cx="7667538" cy="646331"/>
          </a:xfrm>
          <a:prstGeom prst="rect">
            <a:avLst/>
          </a:prstGeom>
          <a:noFill/>
        </p:spPr>
        <p:txBody>
          <a:bodyPr wrap="square" rtlCol="0">
            <a:spAutoFit/>
          </a:bodyPr>
          <a:lstStyle/>
          <a:p>
            <a:pPr algn="just"/>
            <a:r>
              <a:rPr lang="es-MX" dirty="0"/>
              <a:t>Implica que el riesgo se controle mediante la responsabilización de un tercero que tenga la experiencia y especialización necesaria para asumirlo.</a:t>
            </a:r>
          </a:p>
        </p:txBody>
      </p:sp>
    </p:spTree>
    <p:extLst>
      <p:ext uri="{BB962C8B-B14F-4D97-AF65-F5344CB8AC3E}">
        <p14:creationId xmlns:p14="http://schemas.microsoft.com/office/powerpoint/2010/main" val="209552538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12DEDB7-5481-4888-953F-01B5CD3CE3D7}"/>
              </a:ext>
            </a:extLst>
          </p:cNvPr>
          <p:cNvSpPr>
            <a:spLocks noGrp="1"/>
          </p:cNvSpPr>
          <p:nvPr>
            <p:ph type="title"/>
          </p:nvPr>
        </p:nvSpPr>
        <p:spPr/>
        <p:txBody>
          <a:bodyPr/>
          <a:lstStyle/>
          <a:p>
            <a:pPr algn="ctr"/>
            <a:r>
              <a:rPr lang="es-MX" dirty="0"/>
              <a:t>Control</a:t>
            </a:r>
            <a:br>
              <a:rPr lang="es-MX" dirty="0"/>
            </a:br>
            <a:r>
              <a:rPr lang="es-MX" dirty="0"/>
              <a:t>Interno</a:t>
            </a:r>
          </a:p>
        </p:txBody>
      </p:sp>
      <p:sp>
        <p:nvSpPr>
          <p:cNvPr id="4" name="Marcador de número de diapositiva 3">
            <a:extLst>
              <a:ext uri="{FF2B5EF4-FFF2-40B4-BE49-F238E27FC236}">
                <a16:creationId xmlns:a16="http://schemas.microsoft.com/office/drawing/2014/main" id="{3DE02FD3-4ECE-4CCC-939F-569E37352A73}"/>
              </a:ext>
            </a:extLst>
          </p:cNvPr>
          <p:cNvSpPr>
            <a:spLocks noGrp="1"/>
          </p:cNvSpPr>
          <p:nvPr>
            <p:ph type="sldNum" sz="quarter" idx="2"/>
          </p:nvPr>
        </p:nvSpPr>
        <p:spPr/>
        <p:txBody>
          <a:bodyPr/>
          <a:lstStyle/>
          <a:p>
            <a:fld id="{0EEBDC73-077E-4B86-8BE2-C68C0987014D}" type="slidenum">
              <a:rPr lang="es-MX" smtClean="0"/>
              <a:t>32</a:t>
            </a:fld>
            <a:endParaRPr lang="es-MX"/>
          </a:p>
        </p:txBody>
      </p:sp>
      <p:pic>
        <p:nvPicPr>
          <p:cNvPr id="10" name="Imagen 9">
            <a:extLst>
              <a:ext uri="{FF2B5EF4-FFF2-40B4-BE49-F238E27FC236}">
                <a16:creationId xmlns:a16="http://schemas.microsoft.com/office/drawing/2014/main" id="{115680DF-D1BB-4663-953E-CB2E97D8F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70944">
            <a:off x="4928550" y="2573518"/>
            <a:ext cx="5910162" cy="2370743"/>
          </a:xfrm>
          <a:prstGeom prst="rect">
            <a:avLst/>
          </a:prstGeom>
        </p:spPr>
      </p:pic>
    </p:spTree>
    <p:extLst>
      <p:ext uri="{BB962C8B-B14F-4D97-AF65-F5344CB8AC3E}">
        <p14:creationId xmlns:p14="http://schemas.microsoft.com/office/powerpoint/2010/main" val="27182922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56BCB-180A-4FEE-A6F8-EE5CBFD09F4D}"/>
              </a:ext>
            </a:extLst>
          </p:cNvPr>
          <p:cNvSpPr>
            <a:spLocks noGrp="1"/>
          </p:cNvSpPr>
          <p:nvPr>
            <p:ph type="title"/>
          </p:nvPr>
        </p:nvSpPr>
        <p:spPr>
          <a:xfrm>
            <a:off x="4488872" y="228317"/>
            <a:ext cx="2978727" cy="746702"/>
          </a:xfrm>
        </p:spPr>
        <p:txBody>
          <a:bodyPr>
            <a:normAutofit/>
          </a:bodyPr>
          <a:lstStyle/>
          <a:p>
            <a:pPr algn="ctr"/>
            <a:r>
              <a:rPr lang="es-MX" sz="2800" b="1" dirty="0"/>
              <a:t>Control Interno</a:t>
            </a:r>
          </a:p>
        </p:txBody>
      </p:sp>
      <p:pic>
        <p:nvPicPr>
          <p:cNvPr id="5" name="Imagen 4">
            <a:extLst>
              <a:ext uri="{FF2B5EF4-FFF2-40B4-BE49-F238E27FC236}">
                <a16:creationId xmlns:a16="http://schemas.microsoft.com/office/drawing/2014/main" id="{D07625ED-771C-44C4-BA63-524E4D77E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26126"/>
            <a:ext cx="2164775" cy="1298865"/>
          </a:xfrm>
          <a:prstGeom prst="rect">
            <a:avLst/>
          </a:prstGeom>
        </p:spPr>
      </p:pic>
      <p:pic>
        <p:nvPicPr>
          <p:cNvPr id="7" name="Imagen 6">
            <a:extLst>
              <a:ext uri="{FF2B5EF4-FFF2-40B4-BE49-F238E27FC236}">
                <a16:creationId xmlns:a16="http://schemas.microsoft.com/office/drawing/2014/main" id="{57D5F38F-9222-4FA4-B150-4E99C0D1D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208296"/>
            <a:ext cx="1950724" cy="1335027"/>
          </a:xfrm>
          <a:prstGeom prst="rect">
            <a:avLst/>
          </a:prstGeom>
        </p:spPr>
      </p:pic>
      <p:sp>
        <p:nvSpPr>
          <p:cNvPr id="8" name="CuadroTexto 7">
            <a:extLst>
              <a:ext uri="{FF2B5EF4-FFF2-40B4-BE49-F238E27FC236}">
                <a16:creationId xmlns:a16="http://schemas.microsoft.com/office/drawing/2014/main" id="{3469A69B-3D3D-47F3-B32E-DDF3EC2AD6EE}"/>
              </a:ext>
            </a:extLst>
          </p:cNvPr>
          <p:cNvSpPr txBox="1"/>
          <p:nvPr/>
        </p:nvSpPr>
        <p:spPr>
          <a:xfrm>
            <a:off x="3002975" y="1111828"/>
            <a:ext cx="8697189" cy="5262979"/>
          </a:xfrm>
          <a:prstGeom prst="rect">
            <a:avLst/>
          </a:prstGeom>
          <a:noFill/>
        </p:spPr>
        <p:txBody>
          <a:bodyPr wrap="square" rtlCol="0">
            <a:spAutoFit/>
          </a:bodyPr>
          <a:lstStyle/>
          <a:p>
            <a:pPr algn="just"/>
            <a:r>
              <a:rPr lang="es-MX" sz="1600" dirty="0"/>
              <a:t>Conjunto de medios, mecanismos o procedimientos implementados por el gobierno corporativo y/o directores generales y demás servidores públicos en el ámbito de sus respectivas competencias.</a:t>
            </a:r>
          </a:p>
          <a:p>
            <a:pPr algn="just"/>
            <a:endParaRPr lang="es-MX" sz="1600" dirty="0"/>
          </a:p>
          <a:p>
            <a:pPr algn="just"/>
            <a:r>
              <a:rPr lang="es-MX" sz="1600" dirty="0"/>
              <a:t>Conducir las actividades correspondientes hacia el logro de los objetivos y metas institucionales.</a:t>
            </a:r>
          </a:p>
          <a:p>
            <a:pPr algn="just"/>
            <a:endParaRPr lang="es-MX" sz="1600" dirty="0"/>
          </a:p>
          <a:p>
            <a:pPr algn="just"/>
            <a:r>
              <a:rPr lang="es-MX" sz="1600" dirty="0"/>
              <a:t>Obtener información confiable y oportuna y cumplir con el marco jurídico aplicable.</a:t>
            </a:r>
          </a:p>
          <a:p>
            <a:pPr algn="just"/>
            <a:endParaRPr lang="es-MX" sz="1600" dirty="0"/>
          </a:p>
          <a:p>
            <a:pPr algn="just"/>
            <a:r>
              <a:rPr lang="es-MX" sz="1600" dirty="0"/>
              <a:t>Cualquier acción tomada por la dirección para aumentar la probabilidad de que los objetivos y las metas se cumplan.</a:t>
            </a:r>
          </a:p>
          <a:p>
            <a:pPr algn="just"/>
            <a:endParaRPr lang="es-MX" sz="1600" dirty="0"/>
          </a:p>
          <a:p>
            <a:pPr algn="just"/>
            <a:r>
              <a:rPr lang="es-MX" sz="1600" dirty="0"/>
              <a:t>Proceso efectuado por la dirección y el resto del personal, diseñado con el objeto de proporcionar un grado de seguridad razonable en cuanto a la consecución de los objetivos.</a:t>
            </a:r>
          </a:p>
          <a:p>
            <a:pPr algn="just"/>
            <a:endParaRPr lang="es-MX" sz="1600" dirty="0"/>
          </a:p>
          <a:p>
            <a:pPr algn="just"/>
            <a:r>
              <a:rPr lang="es-MX" sz="1600" dirty="0"/>
              <a:t>Para que se considere eficaz debe:</a:t>
            </a:r>
          </a:p>
          <a:p>
            <a:pPr marL="285750" indent="-285750" algn="just">
              <a:buFontTx/>
              <a:buChar char="-"/>
            </a:pPr>
            <a:r>
              <a:rPr lang="es-MX" sz="1600" dirty="0"/>
              <a:t>Contar con medios para conocer el avance en el logro de objetivos y metas de las operaciones sustantivas, así como para identificar, medir y evaluar los </a:t>
            </a:r>
            <a:r>
              <a:rPr lang="es-MX" sz="1600" b="1" dirty="0">
                <a:solidFill>
                  <a:srgbClr val="FF0000"/>
                </a:solidFill>
              </a:rPr>
              <a:t>riesgos</a:t>
            </a:r>
            <a:r>
              <a:rPr lang="es-MX" sz="1600" dirty="0"/>
              <a:t> que puedan obstaculizar su logro.</a:t>
            </a:r>
          </a:p>
          <a:p>
            <a:pPr marL="285750" indent="-285750" algn="just">
              <a:buFontTx/>
              <a:buChar char="-"/>
            </a:pPr>
            <a:r>
              <a:rPr lang="es-MX" sz="1600" dirty="0"/>
              <a:t>Lograr que la información financiera, presupuestal y de operaciones se prepare y obtenga con integridad, confiabilidad, oportunidad, suficiencia y transparencia.</a:t>
            </a:r>
          </a:p>
          <a:p>
            <a:pPr marL="285750" indent="-285750" algn="just">
              <a:buFontTx/>
              <a:buChar char="-"/>
            </a:pPr>
            <a:r>
              <a:rPr lang="es-MX" sz="1600" dirty="0"/>
              <a:t>Se cumple con la normatividad que rige el funcionamiento de la entidad.</a:t>
            </a:r>
          </a:p>
          <a:p>
            <a:pPr marL="285750" indent="-285750" algn="just">
              <a:buFontTx/>
              <a:buChar char="-"/>
            </a:pPr>
            <a:r>
              <a:rPr lang="es-MX" sz="1600" dirty="0"/>
              <a:t>Los recursos están protegidos adecuadamente y en condiciones de disponibilidad.</a:t>
            </a:r>
          </a:p>
          <a:p>
            <a:pPr marL="285750" indent="-285750" algn="just">
              <a:buFontTx/>
              <a:buChar char="-"/>
            </a:pPr>
            <a:r>
              <a:rPr lang="es-MX" sz="1600" dirty="0"/>
              <a:t>Los procesos sustantivos y los proclives a actos de corrupción están fortalecidos.</a:t>
            </a:r>
          </a:p>
        </p:txBody>
      </p:sp>
      <p:sp>
        <p:nvSpPr>
          <p:cNvPr id="21" name="Rectángulo 20">
            <a:extLst>
              <a:ext uri="{FF2B5EF4-FFF2-40B4-BE49-F238E27FC236}">
                <a16:creationId xmlns:a16="http://schemas.microsoft.com/office/drawing/2014/main" id="{17F08765-ECA9-4BF8-BAC0-D03AF060F381}"/>
              </a:ext>
            </a:extLst>
          </p:cNvPr>
          <p:cNvSpPr/>
          <p:nvPr/>
        </p:nvSpPr>
        <p:spPr>
          <a:xfrm>
            <a:off x="705726" y="5061878"/>
            <a:ext cx="2215671" cy="954107"/>
          </a:xfrm>
          <a:prstGeom prst="rect">
            <a:avLst/>
          </a:prstGeom>
          <a:noFill/>
        </p:spPr>
        <p:txBody>
          <a:bodyPr wrap="none" lIns="91440" tIns="45720" rIns="91440" bIns="45720">
            <a:spAutoFit/>
          </a:bodyPr>
          <a:lstStyle/>
          <a:p>
            <a:pPr algn="ctr"/>
            <a:r>
              <a:rPr lang="es-ES" sz="2800" b="0" cap="none" spc="0" dirty="0">
                <a:ln w="0"/>
                <a:solidFill>
                  <a:srgbClr val="FF0000"/>
                </a:solidFill>
                <a:effectLst>
                  <a:outerShdw blurRad="38100" dist="19050" dir="2700000" algn="tl" rotWithShape="0">
                    <a:schemeClr val="dk1">
                      <a:alpha val="40000"/>
                    </a:schemeClr>
                  </a:outerShdw>
                </a:effectLst>
              </a:rPr>
              <a:t>¿Dónde debe </a:t>
            </a:r>
          </a:p>
          <a:p>
            <a:pPr algn="ctr"/>
            <a:r>
              <a:rPr lang="es-ES" sz="2800" b="0" cap="none" spc="0" dirty="0">
                <a:ln w="0"/>
                <a:solidFill>
                  <a:srgbClr val="FF0000"/>
                </a:solidFill>
                <a:effectLst>
                  <a:outerShdw blurRad="38100" dist="19050" dir="2700000" algn="tl" rotWithShape="0">
                    <a:schemeClr val="dk1">
                      <a:alpha val="40000"/>
                    </a:schemeClr>
                  </a:outerShdw>
                </a:effectLst>
              </a:rPr>
              <a:t>estar?</a:t>
            </a:r>
          </a:p>
        </p:txBody>
      </p:sp>
    </p:spTree>
    <p:extLst>
      <p:ext uri="{BB962C8B-B14F-4D97-AF65-F5344CB8AC3E}">
        <p14:creationId xmlns:p14="http://schemas.microsoft.com/office/powerpoint/2010/main" val="280395090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1D5D0-7DD2-485A-9018-09DF35153555}"/>
              </a:ext>
            </a:extLst>
          </p:cNvPr>
          <p:cNvSpPr>
            <a:spLocks noGrp="1"/>
          </p:cNvSpPr>
          <p:nvPr>
            <p:ph type="title"/>
          </p:nvPr>
        </p:nvSpPr>
        <p:spPr>
          <a:xfrm>
            <a:off x="838200" y="365126"/>
            <a:ext cx="10515600" cy="673966"/>
          </a:xfrm>
        </p:spPr>
        <p:txBody>
          <a:bodyPr>
            <a:normAutofit/>
          </a:bodyPr>
          <a:lstStyle/>
          <a:p>
            <a:pPr algn="ctr"/>
            <a:r>
              <a:rPr lang="es-MX" sz="2800" b="1" dirty="0"/>
              <a:t>Clasificación del Control Interno</a:t>
            </a:r>
          </a:p>
        </p:txBody>
      </p:sp>
      <p:sp>
        <p:nvSpPr>
          <p:cNvPr id="5" name="Rectángulo: esquinas redondeadas 4">
            <a:extLst>
              <a:ext uri="{FF2B5EF4-FFF2-40B4-BE49-F238E27FC236}">
                <a16:creationId xmlns:a16="http://schemas.microsoft.com/office/drawing/2014/main" id="{FF4A2615-B7EE-4B9D-9D05-0A52250D37CF}"/>
              </a:ext>
            </a:extLst>
          </p:cNvPr>
          <p:cNvSpPr/>
          <p:nvPr/>
        </p:nvSpPr>
        <p:spPr>
          <a:xfrm>
            <a:off x="838200" y="1381991"/>
            <a:ext cx="215438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Preventivo</a:t>
            </a:r>
          </a:p>
        </p:txBody>
      </p:sp>
      <p:sp>
        <p:nvSpPr>
          <p:cNvPr id="6" name="Rectángulo: esquinas redondeadas 5">
            <a:extLst>
              <a:ext uri="{FF2B5EF4-FFF2-40B4-BE49-F238E27FC236}">
                <a16:creationId xmlns:a16="http://schemas.microsoft.com/office/drawing/2014/main" id="{4AE2A09B-B08F-448D-94AD-E5835592363D}"/>
              </a:ext>
            </a:extLst>
          </p:cNvPr>
          <p:cNvSpPr/>
          <p:nvPr/>
        </p:nvSpPr>
        <p:spPr>
          <a:xfrm>
            <a:off x="838200" y="2864427"/>
            <a:ext cx="215438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Detectivo</a:t>
            </a:r>
            <a:endParaRPr lang="es-MX" dirty="0"/>
          </a:p>
        </p:txBody>
      </p:sp>
      <p:sp>
        <p:nvSpPr>
          <p:cNvPr id="7" name="Rectángulo: esquinas redondeadas 6">
            <a:extLst>
              <a:ext uri="{FF2B5EF4-FFF2-40B4-BE49-F238E27FC236}">
                <a16:creationId xmlns:a16="http://schemas.microsoft.com/office/drawing/2014/main" id="{07E8C9DA-BD6D-4A77-94B5-49CB2AF24500}"/>
              </a:ext>
            </a:extLst>
          </p:cNvPr>
          <p:cNvSpPr/>
          <p:nvPr/>
        </p:nvSpPr>
        <p:spPr>
          <a:xfrm>
            <a:off x="838200" y="4440381"/>
            <a:ext cx="215438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Correctivo</a:t>
            </a:r>
          </a:p>
        </p:txBody>
      </p:sp>
      <p:pic>
        <p:nvPicPr>
          <p:cNvPr id="9" name="Imagen 8">
            <a:extLst>
              <a:ext uri="{FF2B5EF4-FFF2-40B4-BE49-F238E27FC236}">
                <a16:creationId xmlns:a16="http://schemas.microsoft.com/office/drawing/2014/main" id="{066D3E4E-D9D0-4998-991D-12A6C7BDF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0125" y="1381991"/>
            <a:ext cx="1891383" cy="880918"/>
          </a:xfrm>
          <a:prstGeom prst="rect">
            <a:avLst/>
          </a:prstGeom>
        </p:spPr>
      </p:pic>
      <p:sp>
        <p:nvSpPr>
          <p:cNvPr id="10" name="CuadroTexto 9">
            <a:extLst>
              <a:ext uri="{FF2B5EF4-FFF2-40B4-BE49-F238E27FC236}">
                <a16:creationId xmlns:a16="http://schemas.microsoft.com/office/drawing/2014/main" id="{380E22C4-DA5F-45EE-AAA4-96C1D8687DBC}"/>
              </a:ext>
            </a:extLst>
          </p:cNvPr>
          <p:cNvSpPr txBox="1"/>
          <p:nvPr/>
        </p:nvSpPr>
        <p:spPr>
          <a:xfrm>
            <a:off x="6466609" y="1283841"/>
            <a:ext cx="4887191" cy="1077218"/>
          </a:xfrm>
          <a:prstGeom prst="rect">
            <a:avLst/>
          </a:prstGeom>
          <a:noFill/>
        </p:spPr>
        <p:txBody>
          <a:bodyPr wrap="square" rtlCol="0">
            <a:spAutoFit/>
          </a:bodyPr>
          <a:lstStyle/>
          <a:p>
            <a:pPr algn="just"/>
            <a:r>
              <a:rPr lang="es-MX" sz="1600" dirty="0"/>
              <a:t>Se anticipan a la posibilidad de que ocurran </a:t>
            </a:r>
            <a:r>
              <a:rPr lang="es-MX" sz="1600" b="1" dirty="0"/>
              <a:t>situaciones no deseadas o inesperadas que pudieran afectar al logro de los objetivos y metas</a:t>
            </a:r>
            <a:r>
              <a:rPr lang="es-MX" sz="1600" dirty="0"/>
              <a:t>, por lo que </a:t>
            </a:r>
            <a:r>
              <a:rPr lang="es-MX" sz="1600" b="1" dirty="0"/>
              <a:t>son más efectivos</a:t>
            </a:r>
            <a:r>
              <a:rPr lang="es-MX" sz="1600" dirty="0"/>
              <a:t> que los </a:t>
            </a:r>
            <a:r>
              <a:rPr lang="es-MX" sz="1600" dirty="0" err="1"/>
              <a:t>detectivos</a:t>
            </a:r>
            <a:r>
              <a:rPr lang="es-MX" sz="1600" dirty="0"/>
              <a:t> y los correctivos.</a:t>
            </a:r>
          </a:p>
        </p:txBody>
      </p:sp>
      <p:pic>
        <p:nvPicPr>
          <p:cNvPr id="12" name="Imagen 11">
            <a:extLst>
              <a:ext uri="{FF2B5EF4-FFF2-40B4-BE49-F238E27FC236}">
                <a16:creationId xmlns:a16="http://schemas.microsoft.com/office/drawing/2014/main" id="{19B04654-485E-435D-BA22-86210AB19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051" y="1070840"/>
            <a:ext cx="1150201" cy="1503219"/>
          </a:xfrm>
          <a:prstGeom prst="rect">
            <a:avLst/>
          </a:prstGeom>
        </p:spPr>
      </p:pic>
      <p:pic>
        <p:nvPicPr>
          <p:cNvPr id="14" name="Imagen 13">
            <a:extLst>
              <a:ext uri="{FF2B5EF4-FFF2-40B4-BE49-F238E27FC236}">
                <a16:creationId xmlns:a16="http://schemas.microsoft.com/office/drawing/2014/main" id="{E763035B-1222-4F93-A34A-363CEB328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8411" y="2780650"/>
            <a:ext cx="1975740" cy="1081953"/>
          </a:xfrm>
          <a:prstGeom prst="rect">
            <a:avLst/>
          </a:prstGeom>
        </p:spPr>
      </p:pic>
      <p:sp>
        <p:nvSpPr>
          <p:cNvPr id="15" name="CuadroTexto 14">
            <a:extLst>
              <a:ext uri="{FF2B5EF4-FFF2-40B4-BE49-F238E27FC236}">
                <a16:creationId xmlns:a16="http://schemas.microsoft.com/office/drawing/2014/main" id="{4F19C131-07E4-498B-A15C-CF6F90A35CFB}"/>
              </a:ext>
            </a:extLst>
          </p:cNvPr>
          <p:cNvSpPr txBox="1"/>
          <p:nvPr/>
        </p:nvSpPr>
        <p:spPr>
          <a:xfrm>
            <a:off x="6466608" y="2766795"/>
            <a:ext cx="4887191" cy="1077218"/>
          </a:xfrm>
          <a:prstGeom prst="rect">
            <a:avLst/>
          </a:prstGeom>
          <a:noFill/>
        </p:spPr>
        <p:txBody>
          <a:bodyPr wrap="square" rtlCol="0">
            <a:spAutoFit/>
          </a:bodyPr>
          <a:lstStyle/>
          <a:p>
            <a:pPr algn="just"/>
            <a:r>
              <a:rPr lang="es-MX" sz="1600" dirty="0"/>
              <a:t>Mecanismos específicos de control que </a:t>
            </a:r>
            <a:r>
              <a:rPr lang="es-MX" sz="1600" b="1" dirty="0"/>
              <a:t>operan en el momento en que los eventos o transacciones están ocurriendo</a:t>
            </a:r>
            <a:r>
              <a:rPr lang="es-MX" sz="1600" dirty="0"/>
              <a:t> e </a:t>
            </a:r>
            <a:r>
              <a:rPr lang="es-MX" sz="1600" u="sng" dirty="0"/>
              <a:t>identifican las omisiones</a:t>
            </a:r>
            <a:r>
              <a:rPr lang="es-MX" sz="1600" dirty="0"/>
              <a:t> o desviaciones </a:t>
            </a:r>
            <a:r>
              <a:rPr lang="es-MX" sz="1600" u="sng" dirty="0"/>
              <a:t>antes de que concluya </a:t>
            </a:r>
            <a:r>
              <a:rPr lang="es-MX" sz="1600" dirty="0"/>
              <a:t>un proceso determinado.</a:t>
            </a:r>
          </a:p>
        </p:txBody>
      </p:sp>
      <p:pic>
        <p:nvPicPr>
          <p:cNvPr id="17" name="Imagen 16">
            <a:extLst>
              <a:ext uri="{FF2B5EF4-FFF2-40B4-BE49-F238E27FC236}">
                <a16:creationId xmlns:a16="http://schemas.microsoft.com/office/drawing/2014/main" id="{7DBABE6C-8B65-4EB2-A534-925AB690C0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0932" y="4211225"/>
            <a:ext cx="3121152" cy="1392936"/>
          </a:xfrm>
          <a:prstGeom prst="rect">
            <a:avLst/>
          </a:prstGeom>
        </p:spPr>
      </p:pic>
      <p:sp>
        <p:nvSpPr>
          <p:cNvPr id="18" name="CuadroTexto 17">
            <a:extLst>
              <a:ext uri="{FF2B5EF4-FFF2-40B4-BE49-F238E27FC236}">
                <a16:creationId xmlns:a16="http://schemas.microsoft.com/office/drawing/2014/main" id="{6B35AAA5-C448-4388-8131-E6BFCD7F34B0}"/>
              </a:ext>
            </a:extLst>
          </p:cNvPr>
          <p:cNvSpPr txBox="1"/>
          <p:nvPr/>
        </p:nvSpPr>
        <p:spPr>
          <a:xfrm>
            <a:off x="6466607" y="4358972"/>
            <a:ext cx="4887191" cy="1077218"/>
          </a:xfrm>
          <a:prstGeom prst="rect">
            <a:avLst/>
          </a:prstGeom>
          <a:noFill/>
        </p:spPr>
        <p:txBody>
          <a:bodyPr wrap="square" rtlCol="0">
            <a:spAutoFit/>
          </a:bodyPr>
          <a:lstStyle/>
          <a:p>
            <a:pPr algn="just"/>
            <a:r>
              <a:rPr lang="es-MX" sz="1600" dirty="0"/>
              <a:t>Mecanismos específicos de control que poseen el </a:t>
            </a:r>
            <a:r>
              <a:rPr lang="es-MX" sz="1600" b="1" dirty="0"/>
              <a:t>menor grado de efectividad</a:t>
            </a:r>
            <a:r>
              <a:rPr lang="es-MX" sz="1600" dirty="0"/>
              <a:t> y </a:t>
            </a:r>
            <a:r>
              <a:rPr lang="es-MX" sz="1600" u="sng" dirty="0"/>
              <a:t>operan en la etapa final de un proceso</a:t>
            </a:r>
            <a:r>
              <a:rPr lang="es-MX" sz="1600" dirty="0"/>
              <a:t>, el cual </a:t>
            </a:r>
            <a:r>
              <a:rPr lang="es-MX" sz="1600" u="sng" dirty="0"/>
              <a:t>permite identificar y corregir </a:t>
            </a:r>
            <a:r>
              <a:rPr lang="es-MX" sz="1600" dirty="0"/>
              <a:t>o subsanar en algún grado omisiones o desviaciones.</a:t>
            </a:r>
          </a:p>
        </p:txBody>
      </p:sp>
      <p:sp>
        <p:nvSpPr>
          <p:cNvPr id="19" name="CuadroTexto 18">
            <a:extLst>
              <a:ext uri="{FF2B5EF4-FFF2-40B4-BE49-F238E27FC236}">
                <a16:creationId xmlns:a16="http://schemas.microsoft.com/office/drawing/2014/main" id="{B8DDB13E-CC45-43CD-8567-9423FD103581}"/>
              </a:ext>
            </a:extLst>
          </p:cNvPr>
          <p:cNvSpPr txBox="1"/>
          <p:nvPr/>
        </p:nvSpPr>
        <p:spPr>
          <a:xfrm>
            <a:off x="838200" y="5648207"/>
            <a:ext cx="10259291" cy="923330"/>
          </a:xfrm>
          <a:prstGeom prst="rect">
            <a:avLst/>
          </a:prstGeom>
          <a:noFill/>
        </p:spPr>
        <p:txBody>
          <a:bodyPr wrap="square" rtlCol="0">
            <a:spAutoFit/>
          </a:bodyPr>
          <a:lstStyle/>
          <a:p>
            <a:r>
              <a:rPr lang="es-MX" i="1" dirty="0">
                <a:solidFill>
                  <a:srgbClr val="FF0000"/>
                </a:solidFill>
              </a:rPr>
              <a:t>Nota: Los responsables de implementar los controles deben privilegiar los preventivos, que impactará en la disminución de los </a:t>
            </a:r>
            <a:r>
              <a:rPr lang="es-MX" i="1" dirty="0" err="1">
                <a:solidFill>
                  <a:srgbClr val="FF0000"/>
                </a:solidFill>
              </a:rPr>
              <a:t>detectivos</a:t>
            </a:r>
            <a:r>
              <a:rPr lang="es-MX" i="1" dirty="0">
                <a:solidFill>
                  <a:srgbClr val="FF0000"/>
                </a:solidFill>
              </a:rPr>
              <a:t> y correctivos, en un balance apropiado que promueva su eficacia y eficiencia.</a:t>
            </a:r>
          </a:p>
          <a:p>
            <a:r>
              <a:rPr lang="es-MX" i="1" dirty="0">
                <a:solidFill>
                  <a:srgbClr val="FF0000"/>
                </a:solidFill>
              </a:rPr>
              <a:t>La responsabilidad del Control Interno es en la planeación (establecimiento), implementación y evaluación.</a:t>
            </a:r>
          </a:p>
        </p:txBody>
      </p:sp>
    </p:spTree>
    <p:extLst>
      <p:ext uri="{BB962C8B-B14F-4D97-AF65-F5344CB8AC3E}">
        <p14:creationId xmlns:p14="http://schemas.microsoft.com/office/powerpoint/2010/main" val="6487633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AA4B9-8B27-42F9-A7FB-A24AE10BF9BC}"/>
              </a:ext>
            </a:extLst>
          </p:cNvPr>
          <p:cNvSpPr>
            <a:spLocks noGrp="1"/>
          </p:cNvSpPr>
          <p:nvPr>
            <p:ph type="title"/>
          </p:nvPr>
        </p:nvSpPr>
        <p:spPr>
          <a:xfrm>
            <a:off x="838200" y="365125"/>
            <a:ext cx="10515600" cy="736311"/>
          </a:xfrm>
        </p:spPr>
        <p:txBody>
          <a:bodyPr>
            <a:normAutofit/>
          </a:bodyPr>
          <a:lstStyle/>
          <a:p>
            <a:pPr algn="ctr"/>
            <a:r>
              <a:rPr lang="es-MX" sz="2800" b="1" dirty="0"/>
              <a:t>Ubicación de controles</a:t>
            </a:r>
          </a:p>
        </p:txBody>
      </p:sp>
      <p:pic>
        <p:nvPicPr>
          <p:cNvPr id="4" name="Imagen 3">
            <a:extLst>
              <a:ext uri="{FF2B5EF4-FFF2-40B4-BE49-F238E27FC236}">
                <a16:creationId xmlns:a16="http://schemas.microsoft.com/office/drawing/2014/main" id="{922A6504-9275-4627-B4E9-696F8F7C5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512" y="1287622"/>
            <a:ext cx="9576862" cy="4094869"/>
          </a:xfrm>
          <a:prstGeom prst="rect">
            <a:avLst/>
          </a:prstGeom>
        </p:spPr>
      </p:pic>
      <p:sp>
        <p:nvSpPr>
          <p:cNvPr id="5" name="Rectángulo 4">
            <a:extLst>
              <a:ext uri="{FF2B5EF4-FFF2-40B4-BE49-F238E27FC236}">
                <a16:creationId xmlns:a16="http://schemas.microsoft.com/office/drawing/2014/main" id="{EC039926-DFB4-4D4C-A688-DD27AB48C44C}"/>
              </a:ext>
            </a:extLst>
          </p:cNvPr>
          <p:cNvSpPr/>
          <p:nvPr/>
        </p:nvSpPr>
        <p:spPr>
          <a:xfrm>
            <a:off x="2386210" y="4009739"/>
            <a:ext cx="1400512" cy="523220"/>
          </a:xfrm>
          <a:prstGeom prst="rect">
            <a:avLst/>
          </a:prstGeom>
          <a:noFill/>
        </p:spPr>
        <p:txBody>
          <a:bodyPr wrap="none" lIns="91440" tIns="45720" rIns="91440" bIns="45720">
            <a:spAutoFit/>
          </a:bodyPr>
          <a:lstStyle/>
          <a:p>
            <a:pPr algn="ctr"/>
            <a:r>
              <a:rPr lang="es-ES" sz="2800" b="0" cap="none" spc="0" dirty="0">
                <a:ln w="0"/>
                <a:solidFill>
                  <a:srgbClr val="FF0000"/>
                </a:solidFill>
                <a:effectLst>
                  <a:outerShdw blurRad="38100" dist="19050" dir="2700000" algn="tl" rotWithShape="0">
                    <a:schemeClr val="dk1">
                      <a:alpha val="40000"/>
                    </a:schemeClr>
                  </a:outerShdw>
                </a:effectLst>
              </a:rPr>
              <a:t>Riesgo 1</a:t>
            </a:r>
          </a:p>
        </p:txBody>
      </p:sp>
      <p:cxnSp>
        <p:nvCxnSpPr>
          <p:cNvPr id="6" name="Conector recto de flecha 5">
            <a:extLst>
              <a:ext uri="{FF2B5EF4-FFF2-40B4-BE49-F238E27FC236}">
                <a16:creationId xmlns:a16="http://schemas.microsoft.com/office/drawing/2014/main" id="{C5406B76-EDB6-4CEE-ACD8-8854C9F3B518}"/>
              </a:ext>
            </a:extLst>
          </p:cNvPr>
          <p:cNvCxnSpPr/>
          <p:nvPr/>
        </p:nvCxnSpPr>
        <p:spPr>
          <a:xfrm flipV="1">
            <a:off x="3786722" y="3515440"/>
            <a:ext cx="741218" cy="66751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1FF557A3-67BC-4BF6-84A2-895467B13C4F}"/>
              </a:ext>
            </a:extLst>
          </p:cNvPr>
          <p:cNvSpPr/>
          <p:nvPr/>
        </p:nvSpPr>
        <p:spPr>
          <a:xfrm>
            <a:off x="5150720" y="4271349"/>
            <a:ext cx="1908664" cy="523220"/>
          </a:xfrm>
          <a:prstGeom prst="rect">
            <a:avLst/>
          </a:prstGeom>
          <a:noFill/>
        </p:spPr>
        <p:txBody>
          <a:bodyPr wrap="none" lIns="91440" tIns="45720" rIns="91440" bIns="45720">
            <a:spAutoFit/>
          </a:bodyPr>
          <a:lstStyle/>
          <a:p>
            <a:pPr algn="ctr"/>
            <a:r>
              <a:rPr lang="es-ES" sz="2800" b="0" cap="none" spc="0" dirty="0">
                <a:ln w="0"/>
                <a:solidFill>
                  <a:srgbClr val="FF0000"/>
                </a:solidFill>
                <a:effectLst>
                  <a:outerShdw blurRad="38100" dist="19050" dir="2700000" algn="tl" rotWithShape="0">
                    <a:schemeClr val="dk1">
                      <a:alpha val="40000"/>
                    </a:schemeClr>
                  </a:outerShdw>
                </a:effectLst>
              </a:rPr>
              <a:t>Riesgo 2 y 3</a:t>
            </a:r>
          </a:p>
        </p:txBody>
      </p:sp>
      <p:cxnSp>
        <p:nvCxnSpPr>
          <p:cNvPr id="8" name="Conector recto de flecha 7">
            <a:extLst>
              <a:ext uri="{FF2B5EF4-FFF2-40B4-BE49-F238E27FC236}">
                <a16:creationId xmlns:a16="http://schemas.microsoft.com/office/drawing/2014/main" id="{8CF28AC1-1DBD-42F5-B6C9-E073E6134633}"/>
              </a:ext>
            </a:extLst>
          </p:cNvPr>
          <p:cNvCxnSpPr>
            <a:cxnSpLocks/>
          </p:cNvCxnSpPr>
          <p:nvPr/>
        </p:nvCxnSpPr>
        <p:spPr>
          <a:xfrm flipH="1" flipV="1">
            <a:off x="6311803" y="3593411"/>
            <a:ext cx="252081" cy="67793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9C0A998C-A582-4392-AF55-18C478C300B9}"/>
              </a:ext>
            </a:extLst>
          </p:cNvPr>
          <p:cNvSpPr/>
          <p:nvPr/>
        </p:nvSpPr>
        <p:spPr>
          <a:xfrm>
            <a:off x="7788532" y="4182954"/>
            <a:ext cx="1400513" cy="523220"/>
          </a:xfrm>
          <a:prstGeom prst="rect">
            <a:avLst/>
          </a:prstGeom>
          <a:noFill/>
        </p:spPr>
        <p:txBody>
          <a:bodyPr wrap="none" lIns="91440" tIns="45720" rIns="91440" bIns="45720">
            <a:spAutoFit/>
          </a:bodyPr>
          <a:lstStyle/>
          <a:p>
            <a:pPr algn="ctr"/>
            <a:r>
              <a:rPr lang="es-ES" sz="2800" b="0" cap="none" spc="0" dirty="0">
                <a:ln w="0"/>
                <a:solidFill>
                  <a:srgbClr val="FF0000"/>
                </a:solidFill>
                <a:effectLst>
                  <a:outerShdw blurRad="38100" dist="19050" dir="2700000" algn="tl" rotWithShape="0">
                    <a:schemeClr val="dk1">
                      <a:alpha val="40000"/>
                    </a:schemeClr>
                  </a:outerShdw>
                </a:effectLst>
              </a:rPr>
              <a:t>Riesgo 4</a:t>
            </a:r>
          </a:p>
        </p:txBody>
      </p:sp>
      <p:cxnSp>
        <p:nvCxnSpPr>
          <p:cNvPr id="10" name="Conector recto de flecha 9">
            <a:extLst>
              <a:ext uri="{FF2B5EF4-FFF2-40B4-BE49-F238E27FC236}">
                <a16:creationId xmlns:a16="http://schemas.microsoft.com/office/drawing/2014/main" id="{1AB07411-28DF-43B6-965D-79FBE6571F29}"/>
              </a:ext>
            </a:extLst>
          </p:cNvPr>
          <p:cNvCxnSpPr>
            <a:cxnSpLocks/>
          </p:cNvCxnSpPr>
          <p:nvPr/>
        </p:nvCxnSpPr>
        <p:spPr>
          <a:xfrm flipH="1" flipV="1">
            <a:off x="7708341" y="3505016"/>
            <a:ext cx="820531" cy="67793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42A9A83C-2FB9-49C7-B71A-2468035FFF2C}"/>
              </a:ext>
            </a:extLst>
          </p:cNvPr>
          <p:cNvSpPr txBox="1"/>
          <p:nvPr/>
        </p:nvSpPr>
        <p:spPr>
          <a:xfrm>
            <a:off x="1513609" y="5415125"/>
            <a:ext cx="9164782" cy="923330"/>
          </a:xfrm>
          <a:prstGeom prst="rect">
            <a:avLst/>
          </a:prstGeom>
          <a:noFill/>
        </p:spPr>
        <p:txBody>
          <a:bodyPr wrap="square" rtlCol="0">
            <a:spAutoFit/>
          </a:bodyPr>
          <a:lstStyle/>
          <a:p>
            <a:pPr algn="just"/>
            <a:r>
              <a:rPr lang="es-MX" b="1" dirty="0"/>
              <a:t>Sistema de Control Interno</a:t>
            </a:r>
            <a:r>
              <a:rPr lang="es-MX" dirty="0"/>
              <a:t>: Incluye los procesos de planeación, organización, políticas, métodos y procedimientos que en forma coordinada adopta la entidad con el propósito de promover la </a:t>
            </a:r>
            <a:r>
              <a:rPr lang="es-MX" u="sng" dirty="0"/>
              <a:t>eficiencia operacional</a:t>
            </a:r>
            <a:r>
              <a:rPr lang="es-MX" dirty="0"/>
              <a:t>. Es dinámico, adaptable a la tecnología y mejores prácticas.</a:t>
            </a:r>
          </a:p>
        </p:txBody>
      </p:sp>
    </p:spTree>
    <p:extLst>
      <p:ext uri="{BB962C8B-B14F-4D97-AF65-F5344CB8AC3E}">
        <p14:creationId xmlns:p14="http://schemas.microsoft.com/office/powerpoint/2010/main" val="301213981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282C7-0701-4446-BA9C-B6C57DF7ADD2}"/>
              </a:ext>
            </a:extLst>
          </p:cNvPr>
          <p:cNvSpPr>
            <a:spLocks noGrp="1"/>
          </p:cNvSpPr>
          <p:nvPr>
            <p:ph type="title"/>
          </p:nvPr>
        </p:nvSpPr>
        <p:spPr>
          <a:xfrm>
            <a:off x="838200" y="365126"/>
            <a:ext cx="10515600" cy="559666"/>
          </a:xfrm>
        </p:spPr>
        <p:txBody>
          <a:bodyPr>
            <a:normAutofit/>
          </a:bodyPr>
          <a:lstStyle/>
          <a:p>
            <a:pPr algn="ctr"/>
            <a:r>
              <a:rPr lang="es-MX" sz="2800" b="1" dirty="0"/>
              <a:t>Control Interno y riesgos</a:t>
            </a:r>
          </a:p>
        </p:txBody>
      </p:sp>
      <p:sp>
        <p:nvSpPr>
          <p:cNvPr id="4" name="CuadroTexto 3">
            <a:extLst>
              <a:ext uri="{FF2B5EF4-FFF2-40B4-BE49-F238E27FC236}">
                <a16:creationId xmlns:a16="http://schemas.microsoft.com/office/drawing/2014/main" id="{4016F516-8AF5-48A8-B586-A2C2277B6385}"/>
              </a:ext>
            </a:extLst>
          </p:cNvPr>
          <p:cNvSpPr txBox="1"/>
          <p:nvPr/>
        </p:nvSpPr>
        <p:spPr>
          <a:xfrm>
            <a:off x="3325090" y="1246181"/>
            <a:ext cx="8203623" cy="338554"/>
          </a:xfrm>
          <a:prstGeom prst="rect">
            <a:avLst/>
          </a:prstGeom>
          <a:noFill/>
        </p:spPr>
        <p:txBody>
          <a:bodyPr wrap="square" rtlCol="0">
            <a:spAutoFit/>
          </a:bodyPr>
          <a:lstStyle/>
          <a:p>
            <a:pPr algn="just"/>
            <a:r>
              <a:rPr lang="es-MX" sz="1600" dirty="0"/>
              <a:t>Como en cualquier organización las entidades están expuestas a los riesgos y su materialización.</a:t>
            </a:r>
          </a:p>
        </p:txBody>
      </p:sp>
      <p:pic>
        <p:nvPicPr>
          <p:cNvPr id="6" name="Imagen 5">
            <a:extLst>
              <a:ext uri="{FF2B5EF4-FFF2-40B4-BE49-F238E27FC236}">
                <a16:creationId xmlns:a16="http://schemas.microsoft.com/office/drawing/2014/main" id="{A6564A74-EB10-4647-ABDC-FAF3AA41E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4945" y="820882"/>
            <a:ext cx="1146464" cy="1146464"/>
          </a:xfrm>
          <a:prstGeom prst="rect">
            <a:avLst/>
          </a:prstGeom>
        </p:spPr>
      </p:pic>
      <p:pic>
        <p:nvPicPr>
          <p:cNvPr id="8" name="Imagen 7">
            <a:extLst>
              <a:ext uri="{FF2B5EF4-FFF2-40B4-BE49-F238E27FC236}">
                <a16:creationId xmlns:a16="http://schemas.microsoft.com/office/drawing/2014/main" id="{E0F77A62-3A1C-4C28-8CB3-9CC4C24F7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213" y="1645227"/>
            <a:ext cx="2095500" cy="2181225"/>
          </a:xfrm>
          <a:prstGeom prst="rect">
            <a:avLst/>
          </a:prstGeom>
        </p:spPr>
      </p:pic>
      <p:sp>
        <p:nvSpPr>
          <p:cNvPr id="9" name="CuadroTexto 8">
            <a:extLst>
              <a:ext uri="{FF2B5EF4-FFF2-40B4-BE49-F238E27FC236}">
                <a16:creationId xmlns:a16="http://schemas.microsoft.com/office/drawing/2014/main" id="{B63AB810-25BA-4F96-BCD4-4000A904878D}"/>
              </a:ext>
            </a:extLst>
          </p:cNvPr>
          <p:cNvSpPr txBox="1"/>
          <p:nvPr/>
        </p:nvSpPr>
        <p:spPr>
          <a:xfrm>
            <a:off x="1300595" y="2615494"/>
            <a:ext cx="8203623" cy="584775"/>
          </a:xfrm>
          <a:prstGeom prst="rect">
            <a:avLst/>
          </a:prstGeom>
          <a:noFill/>
        </p:spPr>
        <p:txBody>
          <a:bodyPr wrap="square" rtlCol="0">
            <a:spAutoFit/>
          </a:bodyPr>
          <a:lstStyle/>
          <a:p>
            <a:pPr algn="just"/>
            <a:r>
              <a:rPr lang="es-MX" sz="1600" dirty="0"/>
              <a:t>La p</a:t>
            </a:r>
            <a:r>
              <a:rPr lang="es-MX" sz="1600" b="1" dirty="0"/>
              <a:t>robabilidad</a:t>
            </a:r>
            <a:r>
              <a:rPr lang="es-MX" sz="1600" dirty="0"/>
              <a:t> y su posible </a:t>
            </a:r>
            <a:r>
              <a:rPr lang="es-MX" sz="1600" b="1" dirty="0"/>
              <a:t>impacto</a:t>
            </a:r>
            <a:r>
              <a:rPr lang="es-MX" sz="1600" dirty="0"/>
              <a:t> de que un evento adverso obstaculice o impida el logro de los objetivos y de metas institucionales.</a:t>
            </a:r>
          </a:p>
        </p:txBody>
      </p:sp>
      <p:sp>
        <p:nvSpPr>
          <p:cNvPr id="10" name="Rectángulo 9">
            <a:extLst>
              <a:ext uri="{FF2B5EF4-FFF2-40B4-BE49-F238E27FC236}">
                <a16:creationId xmlns:a16="http://schemas.microsoft.com/office/drawing/2014/main" id="{B7B80C46-44C5-4B6D-9872-BFCC93E124A8}"/>
              </a:ext>
            </a:extLst>
          </p:cNvPr>
          <p:cNvSpPr/>
          <p:nvPr/>
        </p:nvSpPr>
        <p:spPr>
          <a:xfrm>
            <a:off x="9433213" y="3449782"/>
            <a:ext cx="1996787" cy="64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E93A6DD4-EAF0-4171-B049-625AA6B7CFB1}"/>
              </a:ext>
            </a:extLst>
          </p:cNvPr>
          <p:cNvSpPr txBox="1"/>
          <p:nvPr/>
        </p:nvSpPr>
        <p:spPr>
          <a:xfrm>
            <a:off x="1300594" y="3323513"/>
            <a:ext cx="10053206" cy="830997"/>
          </a:xfrm>
          <a:prstGeom prst="rect">
            <a:avLst/>
          </a:prstGeom>
          <a:noFill/>
        </p:spPr>
        <p:txBody>
          <a:bodyPr wrap="square" rtlCol="0">
            <a:spAutoFit/>
          </a:bodyPr>
          <a:lstStyle/>
          <a:p>
            <a:pPr algn="just"/>
            <a:r>
              <a:rPr lang="es-MX" sz="1600" dirty="0"/>
              <a:t>El diseño de los controles debe ir acorde a la magnitud del riesgo, evitando con esto se exceda en el control, tanto en recursos como en procedimientos innecesarios. Solo deben existir aquellos controles cuya relación costo – beneficio justifique su implantación, mantenimiento o fortalecimiento.</a:t>
            </a:r>
          </a:p>
        </p:txBody>
      </p:sp>
      <p:pic>
        <p:nvPicPr>
          <p:cNvPr id="13" name="Imagen 12">
            <a:extLst>
              <a:ext uri="{FF2B5EF4-FFF2-40B4-BE49-F238E27FC236}">
                <a16:creationId xmlns:a16="http://schemas.microsoft.com/office/drawing/2014/main" id="{B8971B51-850C-4A59-9514-8E099AAE8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594" y="4533034"/>
            <a:ext cx="2762250" cy="1657350"/>
          </a:xfrm>
          <a:prstGeom prst="rect">
            <a:avLst/>
          </a:prstGeom>
        </p:spPr>
      </p:pic>
      <p:sp>
        <p:nvSpPr>
          <p:cNvPr id="14" name="CuadroTexto 13">
            <a:extLst>
              <a:ext uri="{FF2B5EF4-FFF2-40B4-BE49-F238E27FC236}">
                <a16:creationId xmlns:a16="http://schemas.microsoft.com/office/drawing/2014/main" id="{BD2D8394-7406-43EA-B542-6DB9384C1736}"/>
              </a:ext>
            </a:extLst>
          </p:cNvPr>
          <p:cNvSpPr txBox="1"/>
          <p:nvPr/>
        </p:nvSpPr>
        <p:spPr>
          <a:xfrm>
            <a:off x="4405744" y="4919963"/>
            <a:ext cx="6948055" cy="1323439"/>
          </a:xfrm>
          <a:prstGeom prst="rect">
            <a:avLst/>
          </a:prstGeom>
          <a:noFill/>
        </p:spPr>
        <p:txBody>
          <a:bodyPr wrap="square" rtlCol="0">
            <a:spAutoFit/>
          </a:bodyPr>
          <a:lstStyle/>
          <a:p>
            <a:pPr algn="just"/>
            <a:r>
              <a:rPr lang="es-MX" sz="1600" b="1" dirty="0"/>
              <a:t>Riesgo</a:t>
            </a:r>
            <a:r>
              <a:rPr lang="es-MX" sz="1600" dirty="0"/>
              <a:t> es la probabilidad de ocurrencia y el posible impacto de que un </a:t>
            </a:r>
            <a:r>
              <a:rPr lang="es-MX" sz="1600" b="1" dirty="0"/>
              <a:t>evento adverso</a:t>
            </a:r>
            <a:r>
              <a:rPr lang="es-MX" sz="1600" dirty="0"/>
              <a:t> (externo o interno) obstaculice o impida el logro de los objetivos y metas institucionales.</a:t>
            </a:r>
          </a:p>
          <a:p>
            <a:pPr algn="just"/>
            <a:endParaRPr lang="es-MX" sz="1600" dirty="0"/>
          </a:p>
          <a:p>
            <a:pPr algn="just"/>
            <a:r>
              <a:rPr lang="es-MX" sz="1600" dirty="0"/>
              <a:t>Se mide en función de su impacto y probabilidad de ocurrencia.</a:t>
            </a:r>
          </a:p>
        </p:txBody>
      </p:sp>
    </p:spTree>
    <p:extLst>
      <p:ext uri="{BB962C8B-B14F-4D97-AF65-F5344CB8AC3E}">
        <p14:creationId xmlns:p14="http://schemas.microsoft.com/office/powerpoint/2010/main" val="201447478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BF41DE8-C77C-48DC-8B96-DF2B8BD00161}"/>
              </a:ext>
            </a:extLst>
          </p:cNvPr>
          <p:cNvSpPr>
            <a:spLocks noGrp="1"/>
          </p:cNvSpPr>
          <p:nvPr>
            <p:ph type="sldNum" sz="quarter" idx="12"/>
          </p:nvPr>
        </p:nvSpPr>
        <p:spPr/>
        <p:txBody>
          <a:bodyPr/>
          <a:lstStyle/>
          <a:p>
            <a:fld id="{86CB4B4D-7CA3-9044-876B-883B54F8677D}" type="slidenum">
              <a:rPr lang="es-MX" smtClean="0"/>
              <a:t>37</a:t>
            </a:fld>
            <a:endParaRPr lang="es-MX"/>
          </a:p>
        </p:txBody>
      </p:sp>
      <p:sp>
        <p:nvSpPr>
          <p:cNvPr id="2" name="Rectángulo 1">
            <a:extLst>
              <a:ext uri="{FF2B5EF4-FFF2-40B4-BE49-F238E27FC236}">
                <a16:creationId xmlns:a16="http://schemas.microsoft.com/office/drawing/2014/main" id="{26D569DA-FB7B-4337-AF67-E7791A63302B}"/>
              </a:ext>
            </a:extLst>
          </p:cNvPr>
          <p:cNvSpPr/>
          <p:nvPr/>
        </p:nvSpPr>
        <p:spPr>
          <a:xfrm>
            <a:off x="2234153" y="808892"/>
            <a:ext cx="8947653" cy="5094408"/>
          </a:xfrm>
          <a:prstGeom prst="rect">
            <a:avLst/>
          </a:prstGeom>
        </p:spPr>
        <p:txBody>
          <a:bodyPr wrap="square">
            <a:spAutoFit/>
          </a:bodyPr>
          <a:lstStyle/>
          <a:p>
            <a:pPr indent="180340" algn="just">
              <a:lnSpc>
                <a:spcPct val="115000"/>
              </a:lnSpc>
            </a:pPr>
            <a:r>
              <a:rPr lang="es-MX" sz="2000" b="1" i="1" dirty="0">
                <a:latin typeface="Arial" panose="020B0604020202020204" pitchFamily="34" charset="0"/>
                <a:ea typeface="Times New Roman" panose="02020603050405020304" pitchFamily="18" charset="0"/>
                <a:cs typeface="Arial" panose="020B0604020202020204" pitchFamily="34" charset="0"/>
              </a:rPr>
              <a:t>Definición de Marco Integrado del Control Interno (MICI) de la ASF y SFP</a:t>
            </a:r>
          </a:p>
          <a:p>
            <a:pPr indent="180340" algn="just">
              <a:lnSpc>
                <a:spcPct val="115000"/>
              </a:lnSpc>
              <a:spcAft>
                <a:spcPts val="600"/>
              </a:spcAft>
            </a:pPr>
            <a:r>
              <a:rPr lang="es-MX" sz="2000" dirty="0">
                <a:latin typeface="Arial" panose="020B0604020202020204" pitchFamily="34" charset="0"/>
                <a:ea typeface="Calibri" panose="020F0502020204030204" pitchFamily="34" charset="0"/>
                <a:cs typeface="Arial" panose="020B0604020202020204" pitchFamily="34" charset="0"/>
              </a:rPr>
              <a:t>Control Interno es un proceso efectuado por el Órgano de Gobierno, el Titular, la Administración y los demás servidores públicos de una institución, con objeto de proporcionar una seguridad razonable sobre la consecución de los objetivos institucionales y la salvaguarda de los recursos públicos, así como para prevenir la corrupción. Estos objetivos y sus riesgos relacionados pueden ser clasificados en una o más de las siguientes categorías:</a:t>
            </a:r>
          </a:p>
          <a:p>
            <a:pPr marL="342900" lvl="0" indent="-342900">
              <a:lnSpc>
                <a:spcPct val="115000"/>
              </a:lnSpc>
              <a:buFont typeface="Symbol" panose="05050102010706020507" pitchFamily="18" charset="2"/>
              <a:buChar char=""/>
            </a:pPr>
            <a:r>
              <a:rPr lang="es-MX" sz="2000" dirty="0">
                <a:latin typeface="Arial" panose="020B0604020202020204" pitchFamily="34" charset="0"/>
                <a:ea typeface="Arial Unicode MS"/>
                <a:cs typeface="Arial" panose="020B0604020202020204" pitchFamily="34" charset="0"/>
              </a:rPr>
              <a:t>Operación. Se refiere a la eficacia, eficiencia y economía de las operaciones.</a:t>
            </a:r>
          </a:p>
          <a:p>
            <a:pPr marL="342900" lvl="0" indent="-342900">
              <a:lnSpc>
                <a:spcPct val="115000"/>
              </a:lnSpc>
              <a:buFont typeface="Symbol" panose="05050102010706020507" pitchFamily="18" charset="2"/>
              <a:buChar char=""/>
            </a:pPr>
            <a:r>
              <a:rPr lang="es-MX" sz="2000" dirty="0">
                <a:latin typeface="Arial" panose="020B0604020202020204" pitchFamily="34" charset="0"/>
                <a:ea typeface="Arial Unicode MS"/>
                <a:cs typeface="Arial" panose="020B0604020202020204" pitchFamily="34" charset="0"/>
              </a:rPr>
              <a:t>Información. Consiste en la confiabilidad de los informes internos y externos.</a:t>
            </a:r>
          </a:p>
          <a:p>
            <a:pPr marL="342900" lvl="0" indent="-342900">
              <a:lnSpc>
                <a:spcPct val="115000"/>
              </a:lnSpc>
              <a:buFont typeface="Symbol" panose="05050102010706020507" pitchFamily="18" charset="2"/>
              <a:buChar char=""/>
            </a:pPr>
            <a:r>
              <a:rPr lang="es-MX" sz="2000" dirty="0">
                <a:latin typeface="Arial" panose="020B0604020202020204" pitchFamily="34" charset="0"/>
                <a:ea typeface="Arial Unicode MS"/>
                <a:cs typeface="Arial" panose="020B0604020202020204" pitchFamily="34" charset="0"/>
              </a:rPr>
              <a:t>Cumplimiento. Se relaciona con el apego a las disposiciones jurídicas y normativas.</a:t>
            </a:r>
          </a:p>
        </p:txBody>
      </p:sp>
    </p:spTree>
    <p:extLst>
      <p:ext uri="{BB962C8B-B14F-4D97-AF65-F5344CB8AC3E}">
        <p14:creationId xmlns:p14="http://schemas.microsoft.com/office/powerpoint/2010/main" val="354436933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4F52503-A471-4168-9A97-8A810AB93927}"/>
              </a:ext>
            </a:extLst>
          </p:cNvPr>
          <p:cNvSpPr>
            <a:spLocks noGrp="1"/>
          </p:cNvSpPr>
          <p:nvPr>
            <p:ph type="sldNum" sz="quarter" idx="12"/>
          </p:nvPr>
        </p:nvSpPr>
        <p:spPr/>
        <p:txBody>
          <a:bodyPr/>
          <a:lstStyle/>
          <a:p>
            <a:fld id="{86CB4B4D-7CA3-9044-876B-883B54F8677D}" type="slidenum">
              <a:rPr lang="es-MX" smtClean="0"/>
              <a:t>38</a:t>
            </a:fld>
            <a:endParaRPr lang="es-MX"/>
          </a:p>
        </p:txBody>
      </p:sp>
      <p:sp>
        <p:nvSpPr>
          <p:cNvPr id="5" name="Rectángulo 4">
            <a:extLst>
              <a:ext uri="{FF2B5EF4-FFF2-40B4-BE49-F238E27FC236}">
                <a16:creationId xmlns:a16="http://schemas.microsoft.com/office/drawing/2014/main" id="{F1DA575B-B602-4A4E-8B11-05D94A6FE24C}"/>
              </a:ext>
            </a:extLst>
          </p:cNvPr>
          <p:cNvSpPr/>
          <p:nvPr/>
        </p:nvSpPr>
        <p:spPr>
          <a:xfrm>
            <a:off x="2196445" y="948788"/>
            <a:ext cx="9025364" cy="4308039"/>
          </a:xfrm>
          <a:prstGeom prst="rect">
            <a:avLst/>
          </a:prstGeom>
        </p:spPr>
        <p:txBody>
          <a:bodyPr wrap="square">
            <a:spAutoFit/>
          </a:bodyPr>
          <a:lstStyle/>
          <a:p>
            <a:pPr indent="180340" algn="just">
              <a:lnSpc>
                <a:spcPct val="115000"/>
              </a:lnSpc>
            </a:pPr>
            <a:r>
              <a:rPr lang="es-MX" sz="2000" b="1" i="1" dirty="0">
                <a:ea typeface="Times New Roman" panose="02020603050405020304" pitchFamily="18" charset="0"/>
              </a:rPr>
              <a:t>Definición del INTOSAI</a:t>
            </a:r>
          </a:p>
          <a:p>
            <a:pPr indent="342900" algn="just">
              <a:lnSpc>
                <a:spcPct val="115000"/>
              </a:lnSpc>
            </a:pPr>
            <a:r>
              <a:rPr lang="es-MX" sz="2000" dirty="0">
                <a:ea typeface="Arial Unicode MS"/>
                <a:cs typeface="Arial Unicode MS"/>
              </a:rPr>
              <a:t>El control interno es un proceso integral efectuado por la gerencia y el personal, y está diseñado para enfrentarse a los riesgos y para dar una seguridad razonable de que, en la consecución de la misión en la entidad, se alcanzarán los siguientes objetivos gerenciales:</a:t>
            </a:r>
          </a:p>
          <a:p>
            <a:pPr marL="342900" lvl="0" indent="-342900" algn="just">
              <a:lnSpc>
                <a:spcPct val="115000"/>
              </a:lnSpc>
              <a:buFont typeface="Arial" panose="020B0604020202020204" pitchFamily="34" charset="0"/>
              <a:buChar char="•"/>
              <a:tabLst>
                <a:tab pos="522605" algn="l"/>
              </a:tabLst>
            </a:pPr>
            <a:r>
              <a:rPr lang="es-MX" sz="2000" dirty="0">
                <a:ea typeface="Arial Unicode MS"/>
                <a:cs typeface="Arial Unicode MS"/>
              </a:rPr>
              <a:t>Ejecución ordenada, ética, económica, eficiente y efectiva de las operaciones.</a:t>
            </a:r>
          </a:p>
          <a:p>
            <a:pPr marL="342900" lvl="0" indent="-342900" algn="just">
              <a:lnSpc>
                <a:spcPct val="115000"/>
              </a:lnSpc>
              <a:buFont typeface="Arial" panose="020B0604020202020204" pitchFamily="34" charset="0"/>
              <a:buChar char="•"/>
              <a:tabLst>
                <a:tab pos="522605" algn="l"/>
              </a:tabLst>
            </a:pPr>
            <a:r>
              <a:rPr lang="es-MX" sz="2000" dirty="0">
                <a:ea typeface="Arial Unicode MS"/>
                <a:cs typeface="Arial Unicode MS"/>
              </a:rPr>
              <a:t>Cumplimiento de las obligaciones de responsabilidad.</a:t>
            </a:r>
          </a:p>
          <a:p>
            <a:pPr marL="342900" lvl="0" indent="-342900" algn="just">
              <a:lnSpc>
                <a:spcPct val="115000"/>
              </a:lnSpc>
              <a:buFont typeface="Arial" panose="020B0604020202020204" pitchFamily="34" charset="0"/>
              <a:buChar char="•"/>
              <a:tabLst>
                <a:tab pos="522605" algn="l"/>
              </a:tabLst>
            </a:pPr>
            <a:r>
              <a:rPr lang="es-MX" sz="2000" dirty="0">
                <a:ea typeface="Arial Unicode MS"/>
                <a:cs typeface="Arial Unicode MS"/>
              </a:rPr>
              <a:t>Cumplimiento de las leyes y regulaciones aplicables.</a:t>
            </a:r>
          </a:p>
          <a:p>
            <a:pPr marL="342900" lvl="0" indent="-342900" algn="just">
              <a:lnSpc>
                <a:spcPct val="115000"/>
              </a:lnSpc>
              <a:buFont typeface="Arial" panose="020B0604020202020204" pitchFamily="34" charset="0"/>
              <a:buChar char="•"/>
              <a:tabLst>
                <a:tab pos="522605" algn="l"/>
              </a:tabLst>
            </a:pPr>
            <a:r>
              <a:rPr lang="es-MX" sz="2000" dirty="0">
                <a:ea typeface="Arial Unicode MS"/>
                <a:cs typeface="Arial Unicode MS"/>
              </a:rPr>
              <a:t>Salvaguarda de los recursos para evitar pérdidas, mal uso y daño.</a:t>
            </a:r>
          </a:p>
          <a:p>
            <a:pPr indent="342900" algn="just">
              <a:lnSpc>
                <a:spcPct val="115000"/>
              </a:lnSpc>
            </a:pPr>
            <a:r>
              <a:rPr lang="es-MX" sz="2000" dirty="0">
                <a:ea typeface="Arial Unicode MS"/>
                <a:cs typeface="Arial Unicode MS"/>
              </a:rPr>
              <a:t>(Norma INTOSAI GOV 9100 denominada “Guía para las normas de control interno del sector público” 2015).</a:t>
            </a:r>
          </a:p>
        </p:txBody>
      </p:sp>
    </p:spTree>
    <p:extLst>
      <p:ext uri="{BB962C8B-B14F-4D97-AF65-F5344CB8AC3E}">
        <p14:creationId xmlns:p14="http://schemas.microsoft.com/office/powerpoint/2010/main" val="12367851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398B667-C557-4998-8072-1222412B7095}"/>
              </a:ext>
            </a:extLst>
          </p:cNvPr>
          <p:cNvSpPr>
            <a:spLocks noGrp="1"/>
          </p:cNvSpPr>
          <p:nvPr>
            <p:ph type="sldNum" sz="quarter" idx="12"/>
          </p:nvPr>
        </p:nvSpPr>
        <p:spPr/>
        <p:txBody>
          <a:bodyPr/>
          <a:lstStyle/>
          <a:p>
            <a:fld id="{86CB4B4D-7CA3-9044-876B-883B54F8677D}" type="slidenum">
              <a:rPr lang="es-MX" smtClean="0"/>
              <a:t>39</a:t>
            </a:fld>
            <a:endParaRPr lang="es-MX"/>
          </a:p>
        </p:txBody>
      </p:sp>
      <p:sp>
        <p:nvSpPr>
          <p:cNvPr id="5" name="Rectángulo 4">
            <a:extLst>
              <a:ext uri="{FF2B5EF4-FFF2-40B4-BE49-F238E27FC236}">
                <a16:creationId xmlns:a16="http://schemas.microsoft.com/office/drawing/2014/main" id="{1C4EA867-1CBB-4462-B828-C31A66D1AE4F}"/>
              </a:ext>
            </a:extLst>
          </p:cNvPr>
          <p:cNvSpPr/>
          <p:nvPr/>
        </p:nvSpPr>
        <p:spPr>
          <a:xfrm>
            <a:off x="2366128" y="1695352"/>
            <a:ext cx="8714296" cy="3600153"/>
          </a:xfrm>
          <a:prstGeom prst="rect">
            <a:avLst/>
          </a:prstGeom>
        </p:spPr>
        <p:txBody>
          <a:bodyPr wrap="square">
            <a:spAutoFit/>
          </a:bodyPr>
          <a:lstStyle/>
          <a:p>
            <a:pPr indent="180340" algn="just">
              <a:lnSpc>
                <a:spcPct val="115000"/>
              </a:lnSpc>
            </a:pPr>
            <a:r>
              <a:rPr lang="es-MX" sz="2000" b="1" i="1" dirty="0">
                <a:ea typeface="Times New Roman" panose="02020603050405020304" pitchFamily="18" charset="0"/>
              </a:rPr>
              <a:t>Definición de las Normas Internacionales de Auditoría (</a:t>
            </a:r>
            <a:r>
              <a:rPr lang="es-MX" sz="2000" b="1" i="1" dirty="0" err="1">
                <a:ea typeface="Times New Roman" panose="02020603050405020304" pitchFamily="18" charset="0"/>
              </a:rPr>
              <a:t>NIA's</a:t>
            </a:r>
            <a:r>
              <a:rPr lang="es-MX" sz="2000" b="1" i="1" dirty="0">
                <a:ea typeface="Times New Roman" panose="02020603050405020304" pitchFamily="18" charset="0"/>
              </a:rPr>
              <a:t>)</a:t>
            </a:r>
          </a:p>
          <a:p>
            <a:pPr indent="342265" algn="just">
              <a:lnSpc>
                <a:spcPct val="115000"/>
              </a:lnSpc>
            </a:pPr>
            <a:r>
              <a:rPr lang="es-MX" sz="2000" dirty="0">
                <a:ea typeface="Arial Unicode MS"/>
                <a:cs typeface="Arial Unicode MS"/>
              </a:rPr>
              <a:t>Para la </a:t>
            </a:r>
            <a:r>
              <a:rPr lang="es-MX" sz="2000" dirty="0" err="1">
                <a:ea typeface="Arial Unicode MS"/>
                <a:cs typeface="Arial Unicode MS"/>
              </a:rPr>
              <a:t>NIA’s</a:t>
            </a:r>
            <a:r>
              <a:rPr lang="es-MX" sz="2000" dirty="0">
                <a:ea typeface="Arial Unicode MS"/>
                <a:cs typeface="Arial Unicode MS"/>
              </a:rPr>
              <a:t> el Control Interno es el proceso diseñado, implementado y mantenido por los responsables del gobierno de la entidad, la dirección y otro personal, con la finalidad de proporcionar una seguridad razonable sobre la consecución de los objetivos de la entidad relativos a la fiabilidad de la información financiera, la eficacia y eficiencia de las operaciones, así como sobre el cumplimiento de las disposiciones legales y reglamentarias aplicables. El término “controles” se refiere a cualquier aspecto relativo a uno o más componentes del control interno.</a:t>
            </a:r>
          </a:p>
        </p:txBody>
      </p:sp>
    </p:spTree>
    <p:extLst>
      <p:ext uri="{BB962C8B-B14F-4D97-AF65-F5344CB8AC3E}">
        <p14:creationId xmlns:p14="http://schemas.microsoft.com/office/powerpoint/2010/main" val="112274130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20D28DA-406A-4C9A-A860-7B7FDB570E08}"/>
              </a:ext>
            </a:extLst>
          </p:cNvPr>
          <p:cNvSpPr>
            <a:spLocks noGrp="1"/>
          </p:cNvSpPr>
          <p:nvPr>
            <p:ph type="sldNum" sz="quarter" idx="2"/>
          </p:nvPr>
        </p:nvSpPr>
        <p:spPr/>
        <p:txBody>
          <a:bodyPr/>
          <a:lstStyle/>
          <a:p>
            <a:fld id="{86CB4B4D-7CA3-9044-876B-883B54F8677D}" type="slidenum">
              <a:rPr lang="es-MX" smtClean="0"/>
              <a:t>4</a:t>
            </a:fld>
            <a:endParaRPr lang="es-MX"/>
          </a:p>
        </p:txBody>
      </p:sp>
      <p:sp>
        <p:nvSpPr>
          <p:cNvPr id="5" name="Rectángulo 4">
            <a:extLst>
              <a:ext uri="{FF2B5EF4-FFF2-40B4-BE49-F238E27FC236}">
                <a16:creationId xmlns:a16="http://schemas.microsoft.com/office/drawing/2014/main" id="{0937899C-B3B7-4B5A-8B86-B5955553A720}"/>
              </a:ext>
            </a:extLst>
          </p:cNvPr>
          <p:cNvSpPr/>
          <p:nvPr/>
        </p:nvSpPr>
        <p:spPr>
          <a:xfrm>
            <a:off x="1972491" y="2097316"/>
            <a:ext cx="8477794" cy="2251065"/>
          </a:xfrm>
          <a:prstGeom prst="rect">
            <a:avLst/>
          </a:prstGeom>
        </p:spPr>
        <p:txBody>
          <a:bodyPr wrap="square">
            <a:spAutoFit/>
          </a:bodyPr>
          <a:lstStyle/>
          <a:p>
            <a:pPr algn="just">
              <a:lnSpc>
                <a:spcPct val="150000"/>
              </a:lnSpc>
            </a:pPr>
            <a:r>
              <a:rPr lang="es-MX" sz="2400" b="1" dirty="0"/>
              <a:t>Acto de fiscalización</a:t>
            </a:r>
            <a:r>
              <a:rPr lang="es-MX" sz="2400" dirty="0"/>
              <a:t>: Cada una de las auditorías, visitas, intervenciones de control interno, evaluaciones de políticas públicas, verificaciones de calidad y seguimiento de acciones promovidas.</a:t>
            </a:r>
          </a:p>
        </p:txBody>
      </p:sp>
    </p:spTree>
    <p:extLst>
      <p:ext uri="{BB962C8B-B14F-4D97-AF65-F5344CB8AC3E}">
        <p14:creationId xmlns:p14="http://schemas.microsoft.com/office/powerpoint/2010/main" val="108389420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D762D0A-A71F-4375-B854-E0CEB0598C04}"/>
              </a:ext>
            </a:extLst>
          </p:cNvPr>
          <p:cNvSpPr>
            <a:spLocks noGrp="1"/>
          </p:cNvSpPr>
          <p:nvPr>
            <p:ph type="sldNum" sz="quarter" idx="12"/>
          </p:nvPr>
        </p:nvSpPr>
        <p:spPr/>
        <p:txBody>
          <a:bodyPr/>
          <a:lstStyle/>
          <a:p>
            <a:fld id="{86CB4B4D-7CA3-9044-876B-883B54F8677D}" type="slidenum">
              <a:rPr lang="es-MX" smtClean="0"/>
              <a:t>40</a:t>
            </a:fld>
            <a:endParaRPr lang="es-MX"/>
          </a:p>
        </p:txBody>
      </p:sp>
      <p:sp>
        <p:nvSpPr>
          <p:cNvPr id="5" name="Rectángulo 4">
            <a:extLst>
              <a:ext uri="{FF2B5EF4-FFF2-40B4-BE49-F238E27FC236}">
                <a16:creationId xmlns:a16="http://schemas.microsoft.com/office/drawing/2014/main" id="{5A33E156-6590-4ABF-9087-72F2FF1294F6}"/>
              </a:ext>
            </a:extLst>
          </p:cNvPr>
          <p:cNvSpPr/>
          <p:nvPr/>
        </p:nvSpPr>
        <p:spPr>
          <a:xfrm>
            <a:off x="2347274" y="1212662"/>
            <a:ext cx="8874535" cy="4305218"/>
          </a:xfrm>
          <a:prstGeom prst="rect">
            <a:avLst/>
          </a:prstGeom>
        </p:spPr>
        <p:txBody>
          <a:bodyPr wrap="square">
            <a:spAutoFit/>
          </a:bodyPr>
          <a:lstStyle/>
          <a:p>
            <a:pPr indent="180340" algn="just">
              <a:lnSpc>
                <a:spcPct val="115000"/>
              </a:lnSpc>
            </a:pPr>
            <a:r>
              <a:rPr lang="es-MX" sz="2400" b="1" i="1" dirty="0">
                <a:latin typeface="Times New Roman" panose="02020603050405020304" pitchFamily="18" charset="0"/>
                <a:ea typeface="Times New Roman" panose="02020603050405020304" pitchFamily="18" charset="0"/>
              </a:rPr>
              <a:t>Definición del Comité de Organizaciones Patrocinadoras de la Comisión </a:t>
            </a:r>
            <a:r>
              <a:rPr lang="es-MX" sz="2400" b="1" i="1" dirty="0" err="1">
                <a:latin typeface="Times New Roman" panose="02020603050405020304" pitchFamily="18" charset="0"/>
                <a:ea typeface="Times New Roman" panose="02020603050405020304" pitchFamily="18" charset="0"/>
              </a:rPr>
              <a:t>Treadway</a:t>
            </a:r>
            <a:r>
              <a:rPr lang="es-MX" sz="2400" b="1" i="1" dirty="0">
                <a:latin typeface="Times New Roman" panose="02020603050405020304" pitchFamily="18" charset="0"/>
                <a:ea typeface="Times New Roman" panose="02020603050405020304" pitchFamily="18" charset="0"/>
              </a:rPr>
              <a:t> (COSO)</a:t>
            </a:r>
          </a:p>
          <a:p>
            <a:pPr indent="342265" algn="just">
              <a:lnSpc>
                <a:spcPct val="115000"/>
              </a:lnSpc>
            </a:pPr>
            <a:r>
              <a:rPr lang="es-MX" sz="2400" dirty="0">
                <a:latin typeface="Times New Roman" panose="02020603050405020304" pitchFamily="18" charset="0"/>
                <a:ea typeface="Arial Unicode MS"/>
                <a:cs typeface="Arial Unicode MS"/>
              </a:rPr>
              <a:t>El sistema de control interno permite que la dirección oriente sus esfuerzos en la consecución de los objetivos operativos y desempeño financieros de la organización, mientras opera de acuerdo con los límites establecidos en la legislación aplicable y minimiza sorpresas que puedan surgir. El control interno permite que una organización gestione con mayor eficacia los cambios que se produzcan dentro del entorno económico y competitivo, la dirección de la organización, así como sus prioridades y modelos de negocio cambiantes.</a:t>
            </a:r>
            <a:endParaRPr lang="es-MX" sz="2400" dirty="0">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71032729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28F692F-3B23-4FB9-9275-EE2AE9B59B28}"/>
              </a:ext>
            </a:extLst>
          </p:cNvPr>
          <p:cNvSpPr>
            <a:spLocks noGrp="1"/>
          </p:cNvSpPr>
          <p:nvPr>
            <p:ph type="sldNum" sz="quarter" idx="12"/>
          </p:nvPr>
        </p:nvSpPr>
        <p:spPr/>
        <p:txBody>
          <a:bodyPr/>
          <a:lstStyle/>
          <a:p>
            <a:fld id="{86CB4B4D-7CA3-9044-876B-883B54F8677D}" type="slidenum">
              <a:rPr lang="es-MX" smtClean="0"/>
              <a:t>41</a:t>
            </a:fld>
            <a:endParaRPr lang="es-MX"/>
          </a:p>
        </p:txBody>
      </p:sp>
      <p:sp>
        <p:nvSpPr>
          <p:cNvPr id="5" name="Rectángulo 4">
            <a:extLst>
              <a:ext uri="{FF2B5EF4-FFF2-40B4-BE49-F238E27FC236}">
                <a16:creationId xmlns:a16="http://schemas.microsoft.com/office/drawing/2014/main" id="{9FA1FFFD-CE3C-4CB0-BFE5-555D35F64CAB}"/>
              </a:ext>
            </a:extLst>
          </p:cNvPr>
          <p:cNvSpPr/>
          <p:nvPr/>
        </p:nvSpPr>
        <p:spPr>
          <a:xfrm>
            <a:off x="2601797" y="1589682"/>
            <a:ext cx="8478593" cy="3678636"/>
          </a:xfrm>
          <a:prstGeom prst="rect">
            <a:avLst/>
          </a:prstGeom>
        </p:spPr>
        <p:txBody>
          <a:bodyPr wrap="square">
            <a:spAutoFit/>
          </a:bodyPr>
          <a:lstStyle/>
          <a:p>
            <a:pPr indent="180340" algn="just">
              <a:lnSpc>
                <a:spcPct val="115000"/>
              </a:lnSpc>
              <a:spcAft>
                <a:spcPts val="600"/>
              </a:spcAft>
            </a:pPr>
            <a:r>
              <a:rPr lang="es-MX" sz="2000" dirty="0">
                <a:latin typeface="Arial" panose="020B0604020202020204" pitchFamily="34" charset="0"/>
                <a:ea typeface="Calibri" panose="020F0502020204030204" pitchFamily="34" charset="0"/>
                <a:cs typeface="Arial" panose="020B0604020202020204" pitchFamily="34" charset="0"/>
              </a:rPr>
              <a:t>La estructura del Control Interno de una organización consiste en las políticas y procedimientos establecidos para proporcionar una seguridad razonable de poder lograr los objetivos específicos de la entidad.</a:t>
            </a:r>
          </a:p>
          <a:p>
            <a:pPr indent="180340" algn="just">
              <a:lnSpc>
                <a:spcPct val="115000"/>
              </a:lnSpc>
            </a:pPr>
            <a:r>
              <a:rPr lang="es-MX" sz="2000" dirty="0">
                <a:latin typeface="Arial" panose="020B0604020202020204" pitchFamily="34" charset="0"/>
                <a:ea typeface="Calibri" panose="020F0502020204030204" pitchFamily="34" charset="0"/>
                <a:cs typeface="Arial" panose="020B0604020202020204" pitchFamily="34" charset="0"/>
              </a:rPr>
              <a:t>De conformidad con COSO dicha estructura consiste en los siguientes elementos:</a:t>
            </a:r>
          </a:p>
          <a:p>
            <a:pPr marL="342900" lvl="0" indent="-342900" algn="just">
              <a:lnSpc>
                <a:spcPct val="115000"/>
              </a:lnSpc>
              <a:buFont typeface="Symbol" panose="05050102010706020507" pitchFamily="18" charset="2"/>
              <a:buChar char=""/>
            </a:pPr>
            <a:r>
              <a:rPr lang="es-MX" sz="2000" dirty="0">
                <a:latin typeface="Arial" panose="020B0604020202020204" pitchFamily="34" charset="0"/>
                <a:ea typeface="Calibri" panose="020F0502020204030204" pitchFamily="34" charset="0"/>
                <a:cs typeface="Arial" panose="020B0604020202020204" pitchFamily="34" charset="0"/>
              </a:rPr>
              <a:t>Ambiente de control.</a:t>
            </a:r>
          </a:p>
          <a:p>
            <a:pPr marL="342900" lvl="0" indent="-342900" algn="just">
              <a:lnSpc>
                <a:spcPct val="115000"/>
              </a:lnSpc>
              <a:buFont typeface="Symbol" panose="05050102010706020507" pitchFamily="18" charset="2"/>
              <a:buChar char=""/>
            </a:pPr>
            <a:r>
              <a:rPr lang="es-MX" sz="2000" dirty="0">
                <a:latin typeface="Arial" panose="020B0604020202020204" pitchFamily="34" charset="0"/>
                <a:ea typeface="Calibri" panose="020F0502020204030204" pitchFamily="34" charset="0"/>
                <a:cs typeface="Arial" panose="020B0604020202020204" pitchFamily="34" charset="0"/>
              </a:rPr>
              <a:t>Evaluación de riesgos.</a:t>
            </a:r>
          </a:p>
          <a:p>
            <a:pPr marL="342900" lvl="0" indent="-342900" algn="just">
              <a:lnSpc>
                <a:spcPct val="115000"/>
              </a:lnSpc>
              <a:buFont typeface="Symbol" panose="05050102010706020507" pitchFamily="18" charset="2"/>
              <a:buChar char=""/>
            </a:pPr>
            <a:r>
              <a:rPr lang="es-MX" sz="2000" dirty="0">
                <a:latin typeface="Arial" panose="020B0604020202020204" pitchFamily="34" charset="0"/>
                <a:ea typeface="Calibri" panose="020F0502020204030204" pitchFamily="34" charset="0"/>
                <a:cs typeface="Arial" panose="020B0604020202020204" pitchFamily="34" charset="0"/>
              </a:rPr>
              <a:t>Actividades de control</a:t>
            </a:r>
          </a:p>
          <a:p>
            <a:pPr marL="342900" lvl="0" indent="-342900" algn="just">
              <a:lnSpc>
                <a:spcPct val="115000"/>
              </a:lnSpc>
              <a:buFont typeface="Symbol" panose="05050102010706020507" pitchFamily="18" charset="2"/>
              <a:buChar char=""/>
            </a:pPr>
            <a:r>
              <a:rPr lang="es-MX" sz="2000" dirty="0">
                <a:latin typeface="Arial" panose="020B0604020202020204" pitchFamily="34" charset="0"/>
                <a:ea typeface="Calibri" panose="020F0502020204030204" pitchFamily="34" charset="0"/>
                <a:cs typeface="Arial" panose="020B0604020202020204" pitchFamily="34" charset="0"/>
              </a:rPr>
              <a:t>Información y comunicación.</a:t>
            </a:r>
          </a:p>
          <a:p>
            <a:pPr marL="342900" lvl="0" indent="-342900" algn="just">
              <a:lnSpc>
                <a:spcPct val="115000"/>
              </a:lnSpc>
              <a:spcAft>
                <a:spcPts val="600"/>
              </a:spcAft>
              <a:buFont typeface="Symbol" panose="05050102010706020507" pitchFamily="18" charset="2"/>
              <a:buChar char=""/>
            </a:pPr>
            <a:r>
              <a:rPr lang="es-MX" sz="2000" dirty="0">
                <a:latin typeface="Arial" panose="020B0604020202020204" pitchFamily="34" charset="0"/>
                <a:ea typeface="Calibri" panose="020F0502020204030204" pitchFamily="34" charset="0"/>
                <a:cs typeface="Arial" panose="020B0604020202020204" pitchFamily="34" charset="0"/>
              </a:rPr>
              <a:t>Actividades de supervisión.</a:t>
            </a:r>
          </a:p>
        </p:txBody>
      </p:sp>
    </p:spTree>
    <p:extLst>
      <p:ext uri="{BB962C8B-B14F-4D97-AF65-F5344CB8AC3E}">
        <p14:creationId xmlns:p14="http://schemas.microsoft.com/office/powerpoint/2010/main" val="153742006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5A0846-82DA-481D-883D-83116B38283F}"/>
              </a:ext>
            </a:extLst>
          </p:cNvPr>
          <p:cNvSpPr>
            <a:spLocks noGrp="1"/>
          </p:cNvSpPr>
          <p:nvPr>
            <p:ph type="sldNum" sz="quarter" idx="12"/>
          </p:nvPr>
        </p:nvSpPr>
        <p:spPr/>
        <p:txBody>
          <a:bodyPr/>
          <a:lstStyle/>
          <a:p>
            <a:fld id="{86CB4B4D-7CA3-9044-876B-883B54F8677D}" type="slidenum">
              <a:rPr lang="es-MX" smtClean="0"/>
              <a:t>42</a:t>
            </a:fld>
            <a:endParaRPr lang="es-MX"/>
          </a:p>
        </p:txBody>
      </p:sp>
      <p:graphicFrame>
        <p:nvGraphicFramePr>
          <p:cNvPr id="5" name="Tabla 4">
            <a:extLst>
              <a:ext uri="{FF2B5EF4-FFF2-40B4-BE49-F238E27FC236}">
                <a16:creationId xmlns:a16="http://schemas.microsoft.com/office/drawing/2014/main" id="{FD57EE1B-1758-446E-B194-9035633D3755}"/>
              </a:ext>
            </a:extLst>
          </p:cNvPr>
          <p:cNvGraphicFramePr>
            <a:graphicFrameLocks noGrp="1"/>
          </p:cNvGraphicFramePr>
          <p:nvPr/>
        </p:nvGraphicFramePr>
        <p:xfrm>
          <a:off x="1877505" y="1303939"/>
          <a:ext cx="8436990" cy="4453006"/>
        </p:xfrm>
        <a:graphic>
          <a:graphicData uri="http://schemas.openxmlformats.org/drawingml/2006/table">
            <a:tbl>
              <a:tblPr firstRow="1" firstCol="1" bandRow="1">
                <a:tableStyleId>{5940675A-B579-460E-94D1-54222C63F5DA}</a:tableStyleId>
              </a:tblPr>
              <a:tblGrid>
                <a:gridCol w="638577">
                  <a:extLst>
                    <a:ext uri="{9D8B030D-6E8A-4147-A177-3AD203B41FA5}">
                      <a16:colId xmlns:a16="http://schemas.microsoft.com/office/drawing/2014/main" val="3378518900"/>
                    </a:ext>
                  </a:extLst>
                </a:gridCol>
                <a:gridCol w="1681876">
                  <a:extLst>
                    <a:ext uri="{9D8B030D-6E8A-4147-A177-3AD203B41FA5}">
                      <a16:colId xmlns:a16="http://schemas.microsoft.com/office/drawing/2014/main" val="1000363139"/>
                    </a:ext>
                  </a:extLst>
                </a:gridCol>
                <a:gridCol w="6116537">
                  <a:extLst>
                    <a:ext uri="{9D8B030D-6E8A-4147-A177-3AD203B41FA5}">
                      <a16:colId xmlns:a16="http://schemas.microsoft.com/office/drawing/2014/main" val="2313950035"/>
                    </a:ext>
                  </a:extLst>
                </a:gridCol>
              </a:tblGrid>
              <a:tr h="0">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AÑO</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DENOMINACIÓN</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RESUMEN</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extLst>
                  <a:ext uri="{0D108BD9-81ED-4DB2-BD59-A6C34878D82A}">
                    <a16:rowId xmlns:a16="http://schemas.microsoft.com/office/drawing/2014/main" val="4252282255"/>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1991</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SAC</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Revisado en 1994, ofrece asistencia a los auditores internos sobre el control y auditoría de los sistemas y tecnología informática</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19729169"/>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1992</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COSO</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Committee of Sponsoring Organizations of the Treadway Commission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USA</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84964589"/>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1992</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CADBURY</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Comité de Inglaterra como respuesta a los escándalos y fraudes cometidos en el mundo corporativo a finales de los 80’s.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4141031"/>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1995</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COCO</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dirty="0" err="1">
                          <a:effectLst/>
                          <a:latin typeface="Arial" panose="020B0604020202020204" pitchFamily="34" charset="0"/>
                          <a:cs typeface="Arial" panose="020B0604020202020204" pitchFamily="34" charset="0"/>
                        </a:rPr>
                        <a:t>Criteria</a:t>
                      </a:r>
                      <a:r>
                        <a:rPr lang="es-MX" sz="1400" dirty="0">
                          <a:effectLst/>
                          <a:latin typeface="Arial" panose="020B0604020202020204" pitchFamily="34" charset="0"/>
                          <a:cs typeface="Arial" panose="020B0604020202020204" pitchFamily="34" charset="0"/>
                        </a:rPr>
                        <a:t> </a:t>
                      </a:r>
                      <a:r>
                        <a:rPr lang="es-MX" sz="1400" dirty="0" err="1">
                          <a:effectLst/>
                          <a:latin typeface="Arial" panose="020B0604020202020204" pitchFamily="34" charset="0"/>
                          <a:cs typeface="Arial" panose="020B0604020202020204" pitchFamily="34" charset="0"/>
                        </a:rPr>
                        <a:t>of</a:t>
                      </a:r>
                      <a:r>
                        <a:rPr lang="es-MX" sz="1400" dirty="0">
                          <a:effectLst/>
                          <a:latin typeface="Arial" panose="020B0604020202020204" pitchFamily="34" charset="0"/>
                          <a:cs typeface="Arial" panose="020B0604020202020204" pitchFamily="34" charset="0"/>
                        </a:rPr>
                        <a:t> control </a:t>
                      </a:r>
                      <a:r>
                        <a:rPr lang="es-MX" sz="1400" dirty="0" err="1">
                          <a:effectLst/>
                          <a:latin typeface="Arial" panose="020B0604020202020204" pitchFamily="34" charset="0"/>
                          <a:cs typeface="Arial" panose="020B0604020202020204" pitchFamily="34" charset="0"/>
                        </a:rPr>
                        <a:t>Committee</a:t>
                      </a:r>
                      <a:r>
                        <a:rPr lang="es-MX" sz="1400" dirty="0">
                          <a:effectLst/>
                          <a:latin typeface="Arial" panose="020B0604020202020204" pitchFamily="34" charset="0"/>
                          <a:cs typeface="Arial" panose="020B0604020202020204" pitchFamily="34" charset="0"/>
                        </a:rPr>
                        <a:t> surge en Canadá, del Instituto Canadiense de Contadores Certificados.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08663197"/>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1996</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COBIT</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Control of Objectives for Information and Related Technology (</a:t>
                      </a:r>
                      <a:r>
                        <a:rPr lang="en-US" sz="1400" dirty="0" err="1">
                          <a:effectLst/>
                          <a:latin typeface="Arial" panose="020B0604020202020204" pitchFamily="34" charset="0"/>
                          <a:cs typeface="Arial" panose="020B0604020202020204" pitchFamily="34" charset="0"/>
                        </a:rPr>
                        <a:t>Objetivos</a:t>
                      </a:r>
                      <a:r>
                        <a:rPr lang="en-US" sz="1400" dirty="0">
                          <a:effectLst/>
                          <a:latin typeface="Arial" panose="020B0604020202020204" pitchFamily="34" charset="0"/>
                          <a:cs typeface="Arial" panose="020B0604020202020204" pitchFamily="34" charset="0"/>
                        </a:rPr>
                        <a:t> de Control para TI).</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92611227"/>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1999</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TURNBULL</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Tiene como objeto ayudar a las compañías públicas en la atención de requerimientos sobre control interno.</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1985336"/>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 </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AEC</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Auto evaluación del Control Interno (aplicación de diagnósticos)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12436338"/>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1994-2009</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KING</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Reporte King sobre gobierno corporativo, desarrollado en Sudáfrica.</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75915870"/>
                  </a:ext>
                </a:extLst>
              </a:tr>
              <a:tr h="0">
                <a:tc>
                  <a:txBody>
                    <a:bodyPr/>
                    <a:lstStyle/>
                    <a:p>
                      <a:pPr>
                        <a:lnSpc>
                          <a:spcPct val="115000"/>
                        </a:lnSpc>
                        <a:spcAft>
                          <a:spcPts val="0"/>
                        </a:spcAft>
                      </a:pPr>
                      <a:r>
                        <a:rPr lang="es-MX" sz="1400">
                          <a:effectLst/>
                          <a:latin typeface="Arial" panose="020B0604020202020204" pitchFamily="34" charset="0"/>
                          <a:cs typeface="Arial" panose="020B0604020202020204" pitchFamily="34" charset="0"/>
                        </a:rPr>
                        <a:t>1998</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a:effectLst/>
                          <a:latin typeface="Arial" panose="020B0604020202020204" pitchFamily="34" charset="0"/>
                          <a:cs typeface="Arial" panose="020B0604020202020204" pitchFamily="34" charset="0"/>
                        </a:rPr>
                        <a:t>KONTRAG</a:t>
                      </a:r>
                      <a:endParaRPr lang="es-MX"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s-MX" sz="1400" dirty="0">
                          <a:effectLst/>
                          <a:latin typeface="Arial" panose="020B0604020202020204" pitchFamily="34" charset="0"/>
                          <a:cs typeface="Arial" panose="020B0604020202020204" pitchFamily="34" charset="0"/>
                        </a:rPr>
                        <a:t>Consecuencia de la Ley de Control y Transparencia en los Negocios en Alemania, su objetivo es mejorar a la organización con el fin de evitar crisis corporativas.</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53259360"/>
                  </a:ext>
                </a:extLst>
              </a:tr>
            </a:tbl>
          </a:graphicData>
        </a:graphic>
      </p:graphicFrame>
      <p:sp>
        <p:nvSpPr>
          <p:cNvPr id="6" name="Rectángulo 5">
            <a:extLst>
              <a:ext uri="{FF2B5EF4-FFF2-40B4-BE49-F238E27FC236}">
                <a16:creationId xmlns:a16="http://schemas.microsoft.com/office/drawing/2014/main" id="{B9DA6EB6-824F-4D82-A7EB-7172CB03B6DB}"/>
              </a:ext>
            </a:extLst>
          </p:cNvPr>
          <p:cNvSpPr/>
          <p:nvPr/>
        </p:nvSpPr>
        <p:spPr>
          <a:xfrm>
            <a:off x="2955168" y="440868"/>
            <a:ext cx="6019014" cy="483017"/>
          </a:xfrm>
          <a:prstGeom prst="rect">
            <a:avLst/>
          </a:prstGeom>
        </p:spPr>
        <p:txBody>
          <a:bodyPr wrap="square">
            <a:spAutoFit/>
          </a:bodyPr>
          <a:lstStyle/>
          <a:p>
            <a:pPr indent="180340" algn="just">
              <a:lnSpc>
                <a:spcPct val="115000"/>
              </a:lnSpc>
            </a:pPr>
            <a:r>
              <a:rPr lang="es-MX" sz="2400" b="1" i="1" dirty="0">
                <a:latin typeface="Times New Roman" panose="02020603050405020304" pitchFamily="18" charset="0"/>
                <a:ea typeface="Times New Roman" panose="02020603050405020304" pitchFamily="18" charset="0"/>
              </a:rPr>
              <a:t>Modelos internacionales de Control Interno</a:t>
            </a:r>
          </a:p>
        </p:txBody>
      </p:sp>
    </p:spTree>
    <p:extLst>
      <p:ext uri="{BB962C8B-B14F-4D97-AF65-F5344CB8AC3E}">
        <p14:creationId xmlns:p14="http://schemas.microsoft.com/office/powerpoint/2010/main" val="360901016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C1623-7A46-7D4D-9CA9-CAAF73FE5B5A}"/>
              </a:ext>
            </a:extLst>
          </p:cNvPr>
          <p:cNvSpPr>
            <a:spLocks noGrp="1"/>
          </p:cNvSpPr>
          <p:nvPr>
            <p:ph type="title"/>
          </p:nvPr>
        </p:nvSpPr>
        <p:spPr>
          <a:xfrm>
            <a:off x="793810" y="797652"/>
            <a:ext cx="10521950" cy="858344"/>
          </a:xfrm>
        </p:spPr>
        <p:txBody>
          <a:bodyPr/>
          <a:lstStyle/>
          <a:p>
            <a:r>
              <a:rPr lang="es-ES" dirty="0"/>
              <a:t>Procesos</a:t>
            </a:r>
            <a:endParaRPr lang="es-MX" dirty="0"/>
          </a:p>
        </p:txBody>
      </p:sp>
      <p:sp>
        <p:nvSpPr>
          <p:cNvPr id="4" name="Rectángulo 3">
            <a:extLst>
              <a:ext uri="{FF2B5EF4-FFF2-40B4-BE49-F238E27FC236}">
                <a16:creationId xmlns:a16="http://schemas.microsoft.com/office/drawing/2014/main" id="{8D263AB5-87E1-4015-B3CA-E75C0A6C400E}"/>
              </a:ext>
            </a:extLst>
          </p:cNvPr>
          <p:cNvSpPr/>
          <p:nvPr/>
        </p:nvSpPr>
        <p:spPr>
          <a:xfrm>
            <a:off x="1421027" y="1549416"/>
            <a:ext cx="9932773" cy="4523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1" name="Grupo 70">
            <a:extLst>
              <a:ext uri="{FF2B5EF4-FFF2-40B4-BE49-F238E27FC236}">
                <a16:creationId xmlns:a16="http://schemas.microsoft.com/office/drawing/2014/main" id="{63BB3F98-8515-497A-9DE2-A1136553DBE3}"/>
              </a:ext>
            </a:extLst>
          </p:cNvPr>
          <p:cNvGrpSpPr/>
          <p:nvPr/>
        </p:nvGrpSpPr>
        <p:grpSpPr>
          <a:xfrm>
            <a:off x="1643449" y="2559877"/>
            <a:ext cx="9545916" cy="2483680"/>
            <a:chOff x="1643449" y="2559877"/>
            <a:chExt cx="9545916" cy="2483680"/>
          </a:xfrm>
        </p:grpSpPr>
        <p:cxnSp>
          <p:nvCxnSpPr>
            <p:cNvPr id="6" name="Conector recto de flecha 5">
              <a:extLst>
                <a:ext uri="{FF2B5EF4-FFF2-40B4-BE49-F238E27FC236}">
                  <a16:creationId xmlns:a16="http://schemas.microsoft.com/office/drawing/2014/main" id="{AD5BD179-B69E-4BA8-ACC1-63EA32A7B61B}"/>
                </a:ext>
              </a:extLst>
            </p:cNvPr>
            <p:cNvCxnSpPr/>
            <p:nvPr/>
          </p:nvCxnSpPr>
          <p:spPr>
            <a:xfrm>
              <a:off x="1643449" y="3738562"/>
              <a:ext cx="11615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C028CEF7-020C-46A3-BE50-17B88CAFF99E}"/>
                </a:ext>
              </a:extLst>
            </p:cNvPr>
            <p:cNvSpPr txBox="1"/>
            <p:nvPr/>
          </p:nvSpPr>
          <p:spPr>
            <a:xfrm>
              <a:off x="1643449" y="3801717"/>
              <a:ext cx="971741" cy="369332"/>
            </a:xfrm>
            <a:prstGeom prst="rect">
              <a:avLst/>
            </a:prstGeom>
            <a:noFill/>
          </p:spPr>
          <p:txBody>
            <a:bodyPr wrap="none" rtlCol="0">
              <a:spAutoFit/>
            </a:bodyPr>
            <a:lstStyle/>
            <a:p>
              <a:r>
                <a:rPr lang="es-ES" dirty="0"/>
                <a:t>Insumos</a:t>
              </a:r>
              <a:endParaRPr lang="es-MX" dirty="0"/>
            </a:p>
          </p:txBody>
        </p:sp>
        <p:sp>
          <p:nvSpPr>
            <p:cNvPr id="8" name="Elipse 7">
              <a:extLst>
                <a:ext uri="{FF2B5EF4-FFF2-40B4-BE49-F238E27FC236}">
                  <a16:creationId xmlns:a16="http://schemas.microsoft.com/office/drawing/2014/main" id="{7227738D-8D01-4B8B-8EA1-E658CE365277}"/>
                </a:ext>
              </a:extLst>
            </p:cNvPr>
            <p:cNvSpPr/>
            <p:nvPr/>
          </p:nvSpPr>
          <p:spPr>
            <a:xfrm>
              <a:off x="3113902" y="2559877"/>
              <a:ext cx="6845643" cy="2483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F47582F9-E691-4B97-AF0A-1D5469203408}"/>
                </a:ext>
              </a:extLst>
            </p:cNvPr>
            <p:cNvSpPr txBox="1"/>
            <p:nvPr/>
          </p:nvSpPr>
          <p:spPr>
            <a:xfrm>
              <a:off x="10194062" y="3781123"/>
              <a:ext cx="829073" cy="369332"/>
            </a:xfrm>
            <a:prstGeom prst="rect">
              <a:avLst/>
            </a:prstGeom>
            <a:noFill/>
          </p:spPr>
          <p:txBody>
            <a:bodyPr wrap="none" rtlCol="0">
              <a:spAutoFit/>
            </a:bodyPr>
            <a:lstStyle/>
            <a:p>
              <a:r>
                <a:rPr lang="es-ES" dirty="0"/>
                <a:t>Salidas</a:t>
              </a:r>
              <a:endParaRPr lang="es-MX" dirty="0"/>
            </a:p>
          </p:txBody>
        </p:sp>
        <p:cxnSp>
          <p:nvCxnSpPr>
            <p:cNvPr id="12" name="Conector recto de flecha 11">
              <a:extLst>
                <a:ext uri="{FF2B5EF4-FFF2-40B4-BE49-F238E27FC236}">
                  <a16:creationId xmlns:a16="http://schemas.microsoft.com/office/drawing/2014/main" id="{44E207AD-8A15-4B92-89B4-30E98E776784}"/>
                </a:ext>
              </a:extLst>
            </p:cNvPr>
            <p:cNvCxnSpPr/>
            <p:nvPr/>
          </p:nvCxnSpPr>
          <p:spPr>
            <a:xfrm>
              <a:off x="10027830" y="3748171"/>
              <a:ext cx="11615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Rectángulo 13">
            <a:extLst>
              <a:ext uri="{FF2B5EF4-FFF2-40B4-BE49-F238E27FC236}">
                <a16:creationId xmlns:a16="http://schemas.microsoft.com/office/drawing/2014/main" id="{56617196-8C7D-4D28-8E89-BD70540F385D}"/>
              </a:ext>
            </a:extLst>
          </p:cNvPr>
          <p:cNvSpPr/>
          <p:nvPr/>
        </p:nvSpPr>
        <p:spPr>
          <a:xfrm>
            <a:off x="1546235" y="1643051"/>
            <a:ext cx="2378536" cy="646331"/>
          </a:xfrm>
          <a:prstGeom prst="rect">
            <a:avLst/>
          </a:prstGeom>
          <a:noFill/>
        </p:spPr>
        <p:txBody>
          <a:bodyPr wrap="none" lIns="91440" tIns="45720" rIns="91440" bIns="45720">
            <a:spAutoFit/>
          </a:bodyPr>
          <a:lstStyle/>
          <a:p>
            <a:pPr algn="ctr"/>
            <a:r>
              <a:rPr lang="es-E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Sustantivos</a:t>
            </a:r>
          </a:p>
        </p:txBody>
      </p:sp>
      <p:sp>
        <p:nvSpPr>
          <p:cNvPr id="22" name="CuadroTexto 21">
            <a:extLst>
              <a:ext uri="{FF2B5EF4-FFF2-40B4-BE49-F238E27FC236}">
                <a16:creationId xmlns:a16="http://schemas.microsoft.com/office/drawing/2014/main" id="{E47C9BAD-A891-4F6E-B3F1-257F2ED62732}"/>
              </a:ext>
            </a:extLst>
          </p:cNvPr>
          <p:cNvSpPr txBox="1"/>
          <p:nvPr/>
        </p:nvSpPr>
        <p:spPr>
          <a:xfrm>
            <a:off x="3927110" y="2759932"/>
            <a:ext cx="5352814" cy="369332"/>
          </a:xfrm>
          <a:prstGeom prst="rect">
            <a:avLst/>
          </a:prstGeom>
          <a:noFill/>
        </p:spPr>
        <p:txBody>
          <a:bodyPr wrap="square" rtlCol="0">
            <a:spAutoFit/>
          </a:bodyPr>
          <a:lstStyle/>
          <a:p>
            <a:pPr algn="ctr"/>
            <a:r>
              <a:rPr lang="es-ES" u="sng" dirty="0">
                <a:solidFill>
                  <a:schemeClr val="accent1">
                    <a:lumMod val="75000"/>
                  </a:schemeClr>
                </a:solidFill>
              </a:rPr>
              <a:t>A C T I V I D A D E S</a:t>
            </a:r>
            <a:endParaRPr lang="es-MX" u="sng" dirty="0">
              <a:solidFill>
                <a:schemeClr val="accent1">
                  <a:lumMod val="75000"/>
                </a:schemeClr>
              </a:solidFill>
            </a:endParaRPr>
          </a:p>
        </p:txBody>
      </p:sp>
      <p:grpSp>
        <p:nvGrpSpPr>
          <p:cNvPr id="73" name="Grupo 72">
            <a:extLst>
              <a:ext uri="{FF2B5EF4-FFF2-40B4-BE49-F238E27FC236}">
                <a16:creationId xmlns:a16="http://schemas.microsoft.com/office/drawing/2014/main" id="{30CCA19B-31FB-4FD8-9B51-E546370AE308}"/>
              </a:ext>
            </a:extLst>
          </p:cNvPr>
          <p:cNvGrpSpPr/>
          <p:nvPr/>
        </p:nvGrpSpPr>
        <p:grpSpPr>
          <a:xfrm>
            <a:off x="3657600" y="3194829"/>
            <a:ext cx="5912165" cy="1144706"/>
            <a:chOff x="3657600" y="3194829"/>
            <a:chExt cx="5912165" cy="1144706"/>
          </a:xfrm>
        </p:grpSpPr>
        <p:sp>
          <p:nvSpPr>
            <p:cNvPr id="23" name="Elipse 22">
              <a:extLst>
                <a:ext uri="{FF2B5EF4-FFF2-40B4-BE49-F238E27FC236}">
                  <a16:creationId xmlns:a16="http://schemas.microsoft.com/office/drawing/2014/main" id="{5FF3F633-F951-407E-8856-7A1FF58171FD}"/>
                </a:ext>
              </a:extLst>
            </p:cNvPr>
            <p:cNvSpPr/>
            <p:nvPr/>
          </p:nvSpPr>
          <p:spPr>
            <a:xfrm>
              <a:off x="3657600" y="3367859"/>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CA0A207C-2517-47A0-8A53-E5B883B6BA60}"/>
                </a:ext>
              </a:extLst>
            </p:cNvPr>
            <p:cNvSpPr/>
            <p:nvPr/>
          </p:nvSpPr>
          <p:spPr>
            <a:xfrm>
              <a:off x="4128335" y="3309399"/>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09F83CA1-4D9F-4BDD-A946-49ED0DA4DC39}"/>
                </a:ext>
              </a:extLst>
            </p:cNvPr>
            <p:cNvSpPr/>
            <p:nvPr/>
          </p:nvSpPr>
          <p:spPr>
            <a:xfrm>
              <a:off x="4378477" y="3682268"/>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Elipse 25">
              <a:extLst>
                <a:ext uri="{FF2B5EF4-FFF2-40B4-BE49-F238E27FC236}">
                  <a16:creationId xmlns:a16="http://schemas.microsoft.com/office/drawing/2014/main" id="{7D8BD61E-C3B7-481A-85AD-1F73A1399145}"/>
                </a:ext>
              </a:extLst>
            </p:cNvPr>
            <p:cNvSpPr/>
            <p:nvPr/>
          </p:nvSpPr>
          <p:spPr>
            <a:xfrm>
              <a:off x="4468898" y="4141826"/>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D0E3C783-B290-4E5F-9779-ACA237163807}"/>
                </a:ext>
              </a:extLst>
            </p:cNvPr>
            <p:cNvSpPr/>
            <p:nvPr/>
          </p:nvSpPr>
          <p:spPr>
            <a:xfrm>
              <a:off x="5028109" y="3306184"/>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95920398-C32B-4077-A8DA-F2836407C64C}"/>
                </a:ext>
              </a:extLst>
            </p:cNvPr>
            <p:cNvSpPr/>
            <p:nvPr/>
          </p:nvSpPr>
          <p:spPr>
            <a:xfrm>
              <a:off x="5564157" y="3289211"/>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A879E4D-42D5-4D59-B4DE-A32DD53C0A61}"/>
                </a:ext>
              </a:extLst>
            </p:cNvPr>
            <p:cNvSpPr/>
            <p:nvPr/>
          </p:nvSpPr>
          <p:spPr>
            <a:xfrm>
              <a:off x="5340470" y="3959537"/>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a:extLst>
                <a:ext uri="{FF2B5EF4-FFF2-40B4-BE49-F238E27FC236}">
                  <a16:creationId xmlns:a16="http://schemas.microsoft.com/office/drawing/2014/main" id="{14C213BF-AD84-4C9B-B997-A9B5C68FE661}"/>
                </a:ext>
              </a:extLst>
            </p:cNvPr>
            <p:cNvSpPr/>
            <p:nvPr/>
          </p:nvSpPr>
          <p:spPr>
            <a:xfrm>
              <a:off x="6077319" y="3309399"/>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4D8622F4-FF49-4404-9A9E-D1124B77771C}"/>
                </a:ext>
              </a:extLst>
            </p:cNvPr>
            <p:cNvSpPr/>
            <p:nvPr/>
          </p:nvSpPr>
          <p:spPr>
            <a:xfrm>
              <a:off x="6264240" y="3944643"/>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lipse 31">
              <a:extLst>
                <a:ext uri="{FF2B5EF4-FFF2-40B4-BE49-F238E27FC236}">
                  <a16:creationId xmlns:a16="http://schemas.microsoft.com/office/drawing/2014/main" id="{EC3075E1-9ACB-41C5-9E1A-37B2AF74D8BF}"/>
                </a:ext>
              </a:extLst>
            </p:cNvPr>
            <p:cNvSpPr/>
            <p:nvPr/>
          </p:nvSpPr>
          <p:spPr>
            <a:xfrm>
              <a:off x="6972239" y="3269004"/>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lipse 32">
              <a:extLst>
                <a:ext uri="{FF2B5EF4-FFF2-40B4-BE49-F238E27FC236}">
                  <a16:creationId xmlns:a16="http://schemas.microsoft.com/office/drawing/2014/main" id="{1F050B0B-B089-4FC3-9661-7E690937E00B}"/>
                </a:ext>
              </a:extLst>
            </p:cNvPr>
            <p:cNvSpPr/>
            <p:nvPr/>
          </p:nvSpPr>
          <p:spPr>
            <a:xfrm>
              <a:off x="7085190" y="3788674"/>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lipse 33">
              <a:extLst>
                <a:ext uri="{FF2B5EF4-FFF2-40B4-BE49-F238E27FC236}">
                  <a16:creationId xmlns:a16="http://schemas.microsoft.com/office/drawing/2014/main" id="{9CBBE7A9-5CAE-43D1-8E75-7C3237BB651F}"/>
                </a:ext>
              </a:extLst>
            </p:cNvPr>
            <p:cNvSpPr/>
            <p:nvPr/>
          </p:nvSpPr>
          <p:spPr>
            <a:xfrm>
              <a:off x="7479545" y="3536690"/>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lipse 34">
              <a:extLst>
                <a:ext uri="{FF2B5EF4-FFF2-40B4-BE49-F238E27FC236}">
                  <a16:creationId xmlns:a16="http://schemas.microsoft.com/office/drawing/2014/main" id="{91B3787D-0CB7-438A-9000-C7010021980A}"/>
                </a:ext>
              </a:extLst>
            </p:cNvPr>
            <p:cNvSpPr/>
            <p:nvPr/>
          </p:nvSpPr>
          <p:spPr>
            <a:xfrm>
              <a:off x="8077118" y="3194829"/>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id="{4EFDD1D1-BFB2-4BEC-86EB-723C00FEE891}"/>
                </a:ext>
              </a:extLst>
            </p:cNvPr>
            <p:cNvSpPr/>
            <p:nvPr/>
          </p:nvSpPr>
          <p:spPr>
            <a:xfrm>
              <a:off x="7957788" y="4058392"/>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lipse 36">
              <a:extLst>
                <a:ext uri="{FF2B5EF4-FFF2-40B4-BE49-F238E27FC236}">
                  <a16:creationId xmlns:a16="http://schemas.microsoft.com/office/drawing/2014/main" id="{FFA280BF-AA99-4E6C-8BB5-D971C0F6EF6A}"/>
                </a:ext>
              </a:extLst>
            </p:cNvPr>
            <p:cNvSpPr/>
            <p:nvPr/>
          </p:nvSpPr>
          <p:spPr>
            <a:xfrm>
              <a:off x="8874987" y="3260395"/>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lipse 37">
              <a:extLst>
                <a:ext uri="{FF2B5EF4-FFF2-40B4-BE49-F238E27FC236}">
                  <a16:creationId xmlns:a16="http://schemas.microsoft.com/office/drawing/2014/main" id="{27FDC5B9-4578-4B13-BCC8-046179084A5E}"/>
                </a:ext>
              </a:extLst>
            </p:cNvPr>
            <p:cNvSpPr/>
            <p:nvPr/>
          </p:nvSpPr>
          <p:spPr>
            <a:xfrm>
              <a:off x="9388923" y="3583414"/>
              <a:ext cx="180842" cy="197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4" name="Grupo 73">
            <a:extLst>
              <a:ext uri="{FF2B5EF4-FFF2-40B4-BE49-F238E27FC236}">
                <a16:creationId xmlns:a16="http://schemas.microsoft.com/office/drawing/2014/main" id="{1C5146C0-7742-409D-A2C4-D1E7ACDBC95A}"/>
              </a:ext>
            </a:extLst>
          </p:cNvPr>
          <p:cNvGrpSpPr/>
          <p:nvPr/>
        </p:nvGrpSpPr>
        <p:grpSpPr>
          <a:xfrm>
            <a:off x="3916735" y="3860683"/>
            <a:ext cx="5252952" cy="585570"/>
            <a:chOff x="3916735" y="3860683"/>
            <a:chExt cx="5252952" cy="585570"/>
          </a:xfrm>
        </p:grpSpPr>
        <p:sp>
          <p:nvSpPr>
            <p:cNvPr id="39" name="Elipse 38">
              <a:extLst>
                <a:ext uri="{FF2B5EF4-FFF2-40B4-BE49-F238E27FC236}">
                  <a16:creationId xmlns:a16="http://schemas.microsoft.com/office/drawing/2014/main" id="{812CBAE1-5684-4D50-8226-43B99DA4B0DA}"/>
                </a:ext>
              </a:extLst>
            </p:cNvPr>
            <p:cNvSpPr/>
            <p:nvPr/>
          </p:nvSpPr>
          <p:spPr>
            <a:xfrm>
              <a:off x="8988845" y="4021120"/>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lipse 39">
              <a:extLst>
                <a:ext uri="{FF2B5EF4-FFF2-40B4-BE49-F238E27FC236}">
                  <a16:creationId xmlns:a16="http://schemas.microsoft.com/office/drawing/2014/main" id="{8E6DE0F1-2410-474F-96F0-A9DE04D9779E}"/>
                </a:ext>
              </a:extLst>
            </p:cNvPr>
            <p:cNvSpPr/>
            <p:nvPr/>
          </p:nvSpPr>
          <p:spPr>
            <a:xfrm>
              <a:off x="7420281" y="4010898"/>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a:extLst>
                <a:ext uri="{FF2B5EF4-FFF2-40B4-BE49-F238E27FC236}">
                  <a16:creationId xmlns:a16="http://schemas.microsoft.com/office/drawing/2014/main" id="{C258657A-7B0D-4D4C-BDF0-8D5693FAE33C}"/>
                </a:ext>
              </a:extLst>
            </p:cNvPr>
            <p:cNvSpPr/>
            <p:nvPr/>
          </p:nvSpPr>
          <p:spPr>
            <a:xfrm>
              <a:off x="5754341" y="4248544"/>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lipse 41">
              <a:extLst>
                <a:ext uri="{FF2B5EF4-FFF2-40B4-BE49-F238E27FC236}">
                  <a16:creationId xmlns:a16="http://schemas.microsoft.com/office/drawing/2014/main" id="{AEF7009E-46AB-4A32-B536-4426E134BDB3}"/>
                </a:ext>
              </a:extLst>
            </p:cNvPr>
            <p:cNvSpPr/>
            <p:nvPr/>
          </p:nvSpPr>
          <p:spPr>
            <a:xfrm>
              <a:off x="3916735" y="3860683"/>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5" name="Grupo 74">
            <a:extLst>
              <a:ext uri="{FF2B5EF4-FFF2-40B4-BE49-F238E27FC236}">
                <a16:creationId xmlns:a16="http://schemas.microsoft.com/office/drawing/2014/main" id="{DA2C8ECA-9CA6-484E-953C-919477473230}"/>
              </a:ext>
            </a:extLst>
          </p:cNvPr>
          <p:cNvGrpSpPr/>
          <p:nvPr/>
        </p:nvGrpSpPr>
        <p:grpSpPr>
          <a:xfrm>
            <a:off x="3845395" y="4041828"/>
            <a:ext cx="5423794" cy="846603"/>
            <a:chOff x="3845395" y="4041828"/>
            <a:chExt cx="5423794" cy="846603"/>
          </a:xfrm>
        </p:grpSpPr>
        <p:sp>
          <p:nvSpPr>
            <p:cNvPr id="43" name="CuadroTexto 42">
              <a:extLst>
                <a:ext uri="{FF2B5EF4-FFF2-40B4-BE49-F238E27FC236}">
                  <a16:creationId xmlns:a16="http://schemas.microsoft.com/office/drawing/2014/main" id="{6E328245-3468-410D-8BFF-A0E139617663}"/>
                </a:ext>
              </a:extLst>
            </p:cNvPr>
            <p:cNvSpPr txBox="1"/>
            <p:nvPr/>
          </p:nvSpPr>
          <p:spPr>
            <a:xfrm>
              <a:off x="3845395" y="4041828"/>
              <a:ext cx="426720" cy="369332"/>
            </a:xfrm>
            <a:prstGeom prst="rect">
              <a:avLst/>
            </a:prstGeom>
            <a:noFill/>
          </p:spPr>
          <p:txBody>
            <a:bodyPr wrap="none" rtlCol="0">
              <a:spAutoFit/>
            </a:bodyPr>
            <a:lstStyle/>
            <a:p>
              <a:r>
                <a:rPr lang="es-ES" dirty="0">
                  <a:solidFill>
                    <a:srgbClr val="FF0000"/>
                  </a:solidFill>
                </a:rPr>
                <a:t>R1</a:t>
              </a:r>
              <a:endParaRPr lang="es-MX" dirty="0">
                <a:solidFill>
                  <a:srgbClr val="FF0000"/>
                </a:solidFill>
              </a:endParaRPr>
            </a:p>
          </p:txBody>
        </p:sp>
        <p:sp>
          <p:nvSpPr>
            <p:cNvPr id="44" name="CuadroTexto 43">
              <a:extLst>
                <a:ext uri="{FF2B5EF4-FFF2-40B4-BE49-F238E27FC236}">
                  <a16:creationId xmlns:a16="http://schemas.microsoft.com/office/drawing/2014/main" id="{5B4A8E8E-6C43-42D5-A2B4-5F01B79AC8F8}"/>
                </a:ext>
              </a:extLst>
            </p:cNvPr>
            <p:cNvSpPr txBox="1"/>
            <p:nvPr/>
          </p:nvSpPr>
          <p:spPr>
            <a:xfrm>
              <a:off x="5628065" y="4519099"/>
              <a:ext cx="426720" cy="369332"/>
            </a:xfrm>
            <a:prstGeom prst="rect">
              <a:avLst/>
            </a:prstGeom>
            <a:noFill/>
          </p:spPr>
          <p:txBody>
            <a:bodyPr wrap="none" rtlCol="0">
              <a:spAutoFit/>
            </a:bodyPr>
            <a:lstStyle/>
            <a:p>
              <a:r>
                <a:rPr lang="es-ES" dirty="0">
                  <a:solidFill>
                    <a:srgbClr val="FF0000"/>
                  </a:solidFill>
                </a:rPr>
                <a:t>R2</a:t>
              </a:r>
              <a:endParaRPr lang="es-MX" dirty="0">
                <a:solidFill>
                  <a:srgbClr val="FF0000"/>
                </a:solidFill>
              </a:endParaRPr>
            </a:p>
          </p:txBody>
        </p:sp>
        <p:sp>
          <p:nvSpPr>
            <p:cNvPr id="45" name="CuadroTexto 44">
              <a:extLst>
                <a:ext uri="{FF2B5EF4-FFF2-40B4-BE49-F238E27FC236}">
                  <a16:creationId xmlns:a16="http://schemas.microsoft.com/office/drawing/2014/main" id="{37964C7D-6D2D-4F71-844E-A9AB9734E7FC}"/>
                </a:ext>
              </a:extLst>
            </p:cNvPr>
            <p:cNvSpPr txBox="1"/>
            <p:nvPr/>
          </p:nvSpPr>
          <p:spPr>
            <a:xfrm>
              <a:off x="7296709" y="4264234"/>
              <a:ext cx="426720" cy="369332"/>
            </a:xfrm>
            <a:prstGeom prst="rect">
              <a:avLst/>
            </a:prstGeom>
            <a:noFill/>
          </p:spPr>
          <p:txBody>
            <a:bodyPr wrap="none" rtlCol="0">
              <a:spAutoFit/>
            </a:bodyPr>
            <a:lstStyle/>
            <a:p>
              <a:r>
                <a:rPr lang="es-ES" dirty="0">
                  <a:solidFill>
                    <a:srgbClr val="FF0000"/>
                  </a:solidFill>
                </a:rPr>
                <a:t>R3</a:t>
              </a:r>
              <a:endParaRPr lang="es-MX" dirty="0">
                <a:solidFill>
                  <a:srgbClr val="FF0000"/>
                </a:solidFill>
              </a:endParaRPr>
            </a:p>
          </p:txBody>
        </p:sp>
        <p:sp>
          <p:nvSpPr>
            <p:cNvPr id="46" name="CuadroTexto 45">
              <a:extLst>
                <a:ext uri="{FF2B5EF4-FFF2-40B4-BE49-F238E27FC236}">
                  <a16:creationId xmlns:a16="http://schemas.microsoft.com/office/drawing/2014/main" id="{B631EFB4-019B-4B73-AC55-030E0A99B751}"/>
                </a:ext>
              </a:extLst>
            </p:cNvPr>
            <p:cNvSpPr txBox="1"/>
            <p:nvPr/>
          </p:nvSpPr>
          <p:spPr>
            <a:xfrm>
              <a:off x="8842469" y="4208607"/>
              <a:ext cx="426720" cy="369332"/>
            </a:xfrm>
            <a:prstGeom prst="rect">
              <a:avLst/>
            </a:prstGeom>
            <a:noFill/>
          </p:spPr>
          <p:txBody>
            <a:bodyPr wrap="none" rtlCol="0">
              <a:spAutoFit/>
            </a:bodyPr>
            <a:lstStyle/>
            <a:p>
              <a:r>
                <a:rPr lang="es-ES" dirty="0">
                  <a:solidFill>
                    <a:srgbClr val="FF0000"/>
                  </a:solidFill>
                </a:rPr>
                <a:t>R4</a:t>
              </a:r>
              <a:endParaRPr lang="es-MX" dirty="0">
                <a:solidFill>
                  <a:srgbClr val="FF0000"/>
                </a:solidFill>
              </a:endParaRPr>
            </a:p>
          </p:txBody>
        </p:sp>
      </p:grpSp>
      <p:grpSp>
        <p:nvGrpSpPr>
          <p:cNvPr id="78" name="Grupo 77">
            <a:extLst>
              <a:ext uri="{FF2B5EF4-FFF2-40B4-BE49-F238E27FC236}">
                <a16:creationId xmlns:a16="http://schemas.microsoft.com/office/drawing/2014/main" id="{6EB6FA29-77B4-4241-9757-FC4B23517539}"/>
              </a:ext>
            </a:extLst>
          </p:cNvPr>
          <p:cNvGrpSpPr/>
          <p:nvPr/>
        </p:nvGrpSpPr>
        <p:grpSpPr>
          <a:xfrm>
            <a:off x="3927110" y="1740013"/>
            <a:ext cx="5593594" cy="3771101"/>
            <a:chOff x="3927110" y="1740013"/>
            <a:chExt cx="5593594" cy="3771101"/>
          </a:xfrm>
        </p:grpSpPr>
        <p:cxnSp>
          <p:nvCxnSpPr>
            <p:cNvPr id="10" name="Conector recto 9">
              <a:extLst>
                <a:ext uri="{FF2B5EF4-FFF2-40B4-BE49-F238E27FC236}">
                  <a16:creationId xmlns:a16="http://schemas.microsoft.com/office/drawing/2014/main" id="{44FE604F-99B3-4D6C-A183-DA97EACAC551}"/>
                </a:ext>
              </a:extLst>
            </p:cNvPr>
            <p:cNvCxnSpPr/>
            <p:nvPr/>
          </p:nvCxnSpPr>
          <p:spPr>
            <a:xfrm>
              <a:off x="4806778" y="2693773"/>
              <a:ext cx="0" cy="2817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83462209-B07C-4EBF-B6CC-287CF98D82A9}"/>
                </a:ext>
              </a:extLst>
            </p:cNvPr>
            <p:cNvCxnSpPr/>
            <p:nvPr/>
          </p:nvCxnSpPr>
          <p:spPr>
            <a:xfrm>
              <a:off x="6730313" y="2380003"/>
              <a:ext cx="0" cy="2817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C01EF47-637E-46B2-9065-47D957D12FC0}"/>
                </a:ext>
              </a:extLst>
            </p:cNvPr>
            <p:cNvCxnSpPr/>
            <p:nvPr/>
          </p:nvCxnSpPr>
          <p:spPr>
            <a:xfrm>
              <a:off x="8569866" y="2637479"/>
              <a:ext cx="0" cy="2817341"/>
            </a:xfrm>
            <a:prstGeom prst="line">
              <a:avLst/>
            </a:prstGeom>
          </p:spPr>
          <p:style>
            <a:lnRef idx="1">
              <a:schemeClr val="accent1"/>
            </a:lnRef>
            <a:fillRef idx="0">
              <a:schemeClr val="accent1"/>
            </a:fillRef>
            <a:effectRef idx="0">
              <a:schemeClr val="accent1"/>
            </a:effectRef>
            <a:fontRef idx="minor">
              <a:schemeClr val="tx1"/>
            </a:fontRef>
          </p:style>
        </p:cxnSp>
        <p:grpSp>
          <p:nvGrpSpPr>
            <p:cNvPr id="70" name="Grupo 69">
              <a:extLst>
                <a:ext uri="{FF2B5EF4-FFF2-40B4-BE49-F238E27FC236}">
                  <a16:creationId xmlns:a16="http://schemas.microsoft.com/office/drawing/2014/main" id="{5A6B2F59-C2E5-4F23-B0D1-09D28498FEE3}"/>
                </a:ext>
              </a:extLst>
            </p:cNvPr>
            <p:cNvGrpSpPr/>
            <p:nvPr/>
          </p:nvGrpSpPr>
          <p:grpSpPr>
            <a:xfrm>
              <a:off x="3927110" y="1740013"/>
              <a:ext cx="5593594" cy="1246534"/>
              <a:chOff x="3927110" y="1740013"/>
              <a:chExt cx="5593594" cy="1246534"/>
            </a:xfrm>
          </p:grpSpPr>
          <p:sp>
            <p:nvSpPr>
              <p:cNvPr id="18" name="CuadroTexto 17">
                <a:extLst>
                  <a:ext uri="{FF2B5EF4-FFF2-40B4-BE49-F238E27FC236}">
                    <a16:creationId xmlns:a16="http://schemas.microsoft.com/office/drawing/2014/main" id="{CAE968AD-3DE3-4F16-800D-4D2334192D4C}"/>
                  </a:ext>
                </a:extLst>
              </p:cNvPr>
              <p:cNvSpPr txBox="1"/>
              <p:nvPr/>
            </p:nvSpPr>
            <p:spPr>
              <a:xfrm>
                <a:off x="3927110" y="2413641"/>
                <a:ext cx="317716" cy="369332"/>
              </a:xfrm>
              <a:prstGeom prst="rect">
                <a:avLst/>
              </a:prstGeom>
              <a:noFill/>
            </p:spPr>
            <p:txBody>
              <a:bodyPr wrap="none" rtlCol="0">
                <a:spAutoFit/>
              </a:bodyPr>
              <a:lstStyle/>
              <a:p>
                <a:r>
                  <a:rPr lang="es-ES" dirty="0">
                    <a:solidFill>
                      <a:srgbClr val="FF0000"/>
                    </a:solidFill>
                  </a:rPr>
                  <a:t>A</a:t>
                </a:r>
                <a:endParaRPr lang="es-MX" dirty="0">
                  <a:solidFill>
                    <a:srgbClr val="FF0000"/>
                  </a:solidFill>
                </a:endParaRPr>
              </a:p>
            </p:txBody>
          </p:sp>
          <p:sp>
            <p:nvSpPr>
              <p:cNvPr id="19" name="CuadroTexto 18">
                <a:extLst>
                  <a:ext uri="{FF2B5EF4-FFF2-40B4-BE49-F238E27FC236}">
                    <a16:creationId xmlns:a16="http://schemas.microsoft.com/office/drawing/2014/main" id="{CCE0F562-F49A-45C0-B0C1-99C56577B051}"/>
                  </a:ext>
                </a:extLst>
              </p:cNvPr>
              <p:cNvSpPr txBox="1"/>
              <p:nvPr/>
            </p:nvSpPr>
            <p:spPr>
              <a:xfrm>
                <a:off x="5775109" y="2124980"/>
                <a:ext cx="317716" cy="369332"/>
              </a:xfrm>
              <a:prstGeom prst="rect">
                <a:avLst/>
              </a:prstGeom>
              <a:noFill/>
            </p:spPr>
            <p:txBody>
              <a:bodyPr wrap="none" rtlCol="0">
                <a:spAutoFit/>
              </a:bodyPr>
              <a:lstStyle/>
              <a:p>
                <a:r>
                  <a:rPr lang="es-ES" dirty="0">
                    <a:solidFill>
                      <a:srgbClr val="FF0000"/>
                    </a:solidFill>
                  </a:rPr>
                  <a:t>B</a:t>
                </a:r>
                <a:endParaRPr lang="es-MX" dirty="0">
                  <a:solidFill>
                    <a:srgbClr val="FF0000"/>
                  </a:solidFill>
                </a:endParaRPr>
              </a:p>
            </p:txBody>
          </p:sp>
          <p:sp>
            <p:nvSpPr>
              <p:cNvPr id="20" name="CuadroTexto 19">
                <a:extLst>
                  <a:ext uri="{FF2B5EF4-FFF2-40B4-BE49-F238E27FC236}">
                    <a16:creationId xmlns:a16="http://schemas.microsoft.com/office/drawing/2014/main" id="{D8CD984F-BEB8-414C-816C-1C2FED90677E}"/>
                  </a:ext>
                </a:extLst>
              </p:cNvPr>
              <p:cNvSpPr txBox="1"/>
              <p:nvPr/>
            </p:nvSpPr>
            <p:spPr>
              <a:xfrm>
                <a:off x="7639807" y="2210465"/>
                <a:ext cx="317716" cy="369332"/>
              </a:xfrm>
              <a:prstGeom prst="rect">
                <a:avLst/>
              </a:prstGeom>
              <a:noFill/>
            </p:spPr>
            <p:txBody>
              <a:bodyPr wrap="none" rtlCol="0">
                <a:spAutoFit/>
              </a:bodyPr>
              <a:lstStyle/>
              <a:p>
                <a:r>
                  <a:rPr lang="es-ES" dirty="0">
                    <a:solidFill>
                      <a:srgbClr val="FF0000"/>
                    </a:solidFill>
                  </a:rPr>
                  <a:t>C</a:t>
                </a:r>
                <a:endParaRPr lang="es-MX" dirty="0">
                  <a:solidFill>
                    <a:srgbClr val="FF0000"/>
                  </a:solidFill>
                </a:endParaRPr>
              </a:p>
            </p:txBody>
          </p:sp>
          <p:sp>
            <p:nvSpPr>
              <p:cNvPr id="21" name="CuadroTexto 20">
                <a:extLst>
                  <a:ext uri="{FF2B5EF4-FFF2-40B4-BE49-F238E27FC236}">
                    <a16:creationId xmlns:a16="http://schemas.microsoft.com/office/drawing/2014/main" id="{EA45281C-70A1-4A0B-8C3A-DD3AA709E282}"/>
                  </a:ext>
                </a:extLst>
              </p:cNvPr>
              <p:cNvSpPr txBox="1"/>
              <p:nvPr/>
            </p:nvSpPr>
            <p:spPr>
              <a:xfrm>
                <a:off x="9193370" y="2617215"/>
                <a:ext cx="327334" cy="369332"/>
              </a:xfrm>
              <a:prstGeom prst="rect">
                <a:avLst/>
              </a:prstGeom>
              <a:noFill/>
            </p:spPr>
            <p:txBody>
              <a:bodyPr wrap="none" rtlCol="0">
                <a:spAutoFit/>
              </a:bodyPr>
              <a:lstStyle/>
              <a:p>
                <a:r>
                  <a:rPr lang="es-ES" dirty="0">
                    <a:solidFill>
                      <a:srgbClr val="FF0000"/>
                    </a:solidFill>
                  </a:rPr>
                  <a:t>D</a:t>
                </a:r>
                <a:endParaRPr lang="es-MX" dirty="0">
                  <a:solidFill>
                    <a:srgbClr val="FF0000"/>
                  </a:solidFill>
                </a:endParaRPr>
              </a:p>
            </p:txBody>
          </p:sp>
          <p:sp>
            <p:nvSpPr>
              <p:cNvPr id="48" name="CuadroTexto 47">
                <a:extLst>
                  <a:ext uri="{FF2B5EF4-FFF2-40B4-BE49-F238E27FC236}">
                    <a16:creationId xmlns:a16="http://schemas.microsoft.com/office/drawing/2014/main" id="{5A9C68B1-3459-4FF8-9C4C-E8AB878E126C}"/>
                  </a:ext>
                </a:extLst>
              </p:cNvPr>
              <p:cNvSpPr txBox="1"/>
              <p:nvPr/>
            </p:nvSpPr>
            <p:spPr>
              <a:xfrm>
                <a:off x="5007772" y="1740013"/>
                <a:ext cx="3191489" cy="369332"/>
              </a:xfrm>
              <a:prstGeom prst="rect">
                <a:avLst/>
              </a:prstGeom>
              <a:noFill/>
            </p:spPr>
            <p:txBody>
              <a:bodyPr wrap="square" rtlCol="0">
                <a:spAutoFit/>
              </a:bodyPr>
              <a:lstStyle/>
              <a:p>
                <a:pPr algn="ctr"/>
                <a:r>
                  <a:rPr lang="es-ES" u="sng" dirty="0">
                    <a:solidFill>
                      <a:srgbClr val="FF0000"/>
                    </a:solidFill>
                  </a:rPr>
                  <a:t>Á R E A S</a:t>
                </a:r>
                <a:endParaRPr lang="es-MX" u="sng" dirty="0">
                  <a:solidFill>
                    <a:srgbClr val="FF0000"/>
                  </a:solidFill>
                </a:endParaRPr>
              </a:p>
            </p:txBody>
          </p:sp>
        </p:grpSp>
      </p:grpSp>
      <p:sp>
        <p:nvSpPr>
          <p:cNvPr id="49" name="Rectángulo 48">
            <a:extLst>
              <a:ext uri="{FF2B5EF4-FFF2-40B4-BE49-F238E27FC236}">
                <a16:creationId xmlns:a16="http://schemas.microsoft.com/office/drawing/2014/main" id="{532CC73E-670C-43FE-A876-F1BBE7AC1CC1}"/>
              </a:ext>
            </a:extLst>
          </p:cNvPr>
          <p:cNvSpPr/>
          <p:nvPr/>
        </p:nvSpPr>
        <p:spPr>
          <a:xfrm>
            <a:off x="1541565" y="5474364"/>
            <a:ext cx="2528897" cy="523220"/>
          </a:xfrm>
          <a:prstGeom prst="rect">
            <a:avLst/>
          </a:prstGeom>
          <a:noFill/>
        </p:spPr>
        <p:txBody>
          <a:bodyPr wrap="none" lIns="91440" tIns="45720" rIns="91440" bIns="45720">
            <a:spAutoFit/>
          </a:bodyPr>
          <a:lstStyle/>
          <a:p>
            <a:pPr algn="ctr"/>
            <a:r>
              <a:rPr lang="es-E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Administrativos</a:t>
            </a:r>
          </a:p>
        </p:txBody>
      </p:sp>
      <p:grpSp>
        <p:nvGrpSpPr>
          <p:cNvPr id="76" name="Grupo 75">
            <a:extLst>
              <a:ext uri="{FF2B5EF4-FFF2-40B4-BE49-F238E27FC236}">
                <a16:creationId xmlns:a16="http://schemas.microsoft.com/office/drawing/2014/main" id="{71A07A1B-67B5-4714-8851-614A83B1B166}"/>
              </a:ext>
            </a:extLst>
          </p:cNvPr>
          <p:cNvGrpSpPr/>
          <p:nvPr/>
        </p:nvGrpSpPr>
        <p:grpSpPr>
          <a:xfrm>
            <a:off x="4070462" y="5660366"/>
            <a:ext cx="5249778" cy="369332"/>
            <a:chOff x="4070462" y="5660366"/>
            <a:chExt cx="5249778" cy="369332"/>
          </a:xfrm>
        </p:grpSpPr>
        <p:cxnSp>
          <p:nvCxnSpPr>
            <p:cNvPr id="51" name="Conector recto de flecha 50">
              <a:extLst>
                <a:ext uri="{FF2B5EF4-FFF2-40B4-BE49-F238E27FC236}">
                  <a16:creationId xmlns:a16="http://schemas.microsoft.com/office/drawing/2014/main" id="{71F51004-82D3-4D76-8CB1-BE3F6D70692E}"/>
                </a:ext>
              </a:extLst>
            </p:cNvPr>
            <p:cNvCxnSpPr/>
            <p:nvPr/>
          </p:nvCxnSpPr>
          <p:spPr>
            <a:xfrm>
              <a:off x="4070462" y="5766506"/>
              <a:ext cx="10346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BA746BB9-8BCF-46BF-A749-C9342540AFE1}"/>
                </a:ext>
              </a:extLst>
            </p:cNvPr>
            <p:cNvSpPr txBox="1"/>
            <p:nvPr/>
          </p:nvSpPr>
          <p:spPr>
            <a:xfrm>
              <a:off x="5177523" y="5660366"/>
              <a:ext cx="4142717" cy="369332"/>
            </a:xfrm>
            <a:prstGeom prst="rect">
              <a:avLst/>
            </a:prstGeom>
            <a:noFill/>
          </p:spPr>
          <p:txBody>
            <a:bodyPr wrap="square" rtlCol="0">
              <a:spAutoFit/>
            </a:bodyPr>
            <a:lstStyle/>
            <a:p>
              <a:r>
                <a:rPr lang="es-ES" dirty="0">
                  <a:solidFill>
                    <a:srgbClr val="FF0000"/>
                  </a:solidFill>
                </a:rPr>
                <a:t>Servicios administrativos, TI, jurídico, etc.</a:t>
              </a:r>
              <a:endParaRPr lang="es-MX" dirty="0">
                <a:solidFill>
                  <a:srgbClr val="FF0000"/>
                </a:solidFill>
              </a:endParaRPr>
            </a:p>
          </p:txBody>
        </p:sp>
      </p:grpSp>
      <p:grpSp>
        <p:nvGrpSpPr>
          <p:cNvPr id="77" name="Grupo 76">
            <a:extLst>
              <a:ext uri="{FF2B5EF4-FFF2-40B4-BE49-F238E27FC236}">
                <a16:creationId xmlns:a16="http://schemas.microsoft.com/office/drawing/2014/main" id="{36F0AC82-96AD-43BF-9744-66A1B942BDBE}"/>
              </a:ext>
            </a:extLst>
          </p:cNvPr>
          <p:cNvGrpSpPr/>
          <p:nvPr/>
        </p:nvGrpSpPr>
        <p:grpSpPr>
          <a:xfrm>
            <a:off x="3113902" y="5089622"/>
            <a:ext cx="6964760" cy="861151"/>
            <a:chOff x="3113902" y="5089622"/>
            <a:chExt cx="6964760" cy="861151"/>
          </a:xfrm>
        </p:grpSpPr>
        <p:cxnSp>
          <p:nvCxnSpPr>
            <p:cNvPr id="56" name="Conector recto de flecha 55">
              <a:extLst>
                <a:ext uri="{FF2B5EF4-FFF2-40B4-BE49-F238E27FC236}">
                  <a16:creationId xmlns:a16="http://schemas.microsoft.com/office/drawing/2014/main" id="{ED4A8E3F-9C54-4A79-9EA7-5F4C72BB7FD0}"/>
                </a:ext>
              </a:extLst>
            </p:cNvPr>
            <p:cNvCxnSpPr/>
            <p:nvPr/>
          </p:nvCxnSpPr>
          <p:spPr>
            <a:xfrm flipV="1">
              <a:off x="6779782" y="5560561"/>
              <a:ext cx="0" cy="3902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C5AB214B-883D-4148-B908-5F08D00FFFA1}"/>
                </a:ext>
              </a:extLst>
            </p:cNvPr>
            <p:cNvCxnSpPr/>
            <p:nvPr/>
          </p:nvCxnSpPr>
          <p:spPr>
            <a:xfrm flipV="1">
              <a:off x="7908095" y="5560561"/>
              <a:ext cx="0" cy="3902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Cerrar llave 46">
              <a:extLst>
                <a:ext uri="{FF2B5EF4-FFF2-40B4-BE49-F238E27FC236}">
                  <a16:creationId xmlns:a16="http://schemas.microsoft.com/office/drawing/2014/main" id="{B5EC78BB-CA9D-4152-9495-4978FCBA503B}"/>
                </a:ext>
              </a:extLst>
            </p:cNvPr>
            <p:cNvSpPr/>
            <p:nvPr/>
          </p:nvSpPr>
          <p:spPr>
            <a:xfrm rot="5400000">
              <a:off x="6200697" y="2002827"/>
              <a:ext cx="791169" cy="696476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54" name="Conector recto de flecha 53">
              <a:extLst>
                <a:ext uri="{FF2B5EF4-FFF2-40B4-BE49-F238E27FC236}">
                  <a16:creationId xmlns:a16="http://schemas.microsoft.com/office/drawing/2014/main" id="{C2CBDC30-A966-4308-AE07-E866F26B5818}"/>
                </a:ext>
              </a:extLst>
            </p:cNvPr>
            <p:cNvCxnSpPr/>
            <p:nvPr/>
          </p:nvCxnSpPr>
          <p:spPr>
            <a:xfrm flipV="1">
              <a:off x="9309595" y="5511114"/>
              <a:ext cx="0" cy="3902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4BD06652-DBEE-4773-B4A3-08BE7297274F}"/>
                </a:ext>
              </a:extLst>
            </p:cNvPr>
            <p:cNvCxnSpPr/>
            <p:nvPr/>
          </p:nvCxnSpPr>
          <p:spPr>
            <a:xfrm flipV="1">
              <a:off x="5177523" y="5560561"/>
              <a:ext cx="0" cy="3902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o 71">
            <a:extLst>
              <a:ext uri="{FF2B5EF4-FFF2-40B4-BE49-F238E27FC236}">
                <a16:creationId xmlns:a16="http://schemas.microsoft.com/office/drawing/2014/main" id="{220BD303-5B4E-44EF-82D0-955D3FAA5AEA}"/>
              </a:ext>
            </a:extLst>
          </p:cNvPr>
          <p:cNvGrpSpPr/>
          <p:nvPr/>
        </p:nvGrpSpPr>
        <p:grpSpPr>
          <a:xfrm>
            <a:off x="334609" y="393773"/>
            <a:ext cx="10800127" cy="4718649"/>
            <a:chOff x="334609" y="393773"/>
            <a:chExt cx="10800127" cy="4718649"/>
          </a:xfrm>
        </p:grpSpPr>
        <p:cxnSp>
          <p:nvCxnSpPr>
            <p:cNvPr id="59" name="Conector recto de flecha 58">
              <a:extLst>
                <a:ext uri="{FF2B5EF4-FFF2-40B4-BE49-F238E27FC236}">
                  <a16:creationId xmlns:a16="http://schemas.microsoft.com/office/drawing/2014/main" id="{564BB3F4-BB36-4875-A045-EA177314EEB7}"/>
                </a:ext>
              </a:extLst>
            </p:cNvPr>
            <p:cNvCxnSpPr/>
            <p:nvPr/>
          </p:nvCxnSpPr>
          <p:spPr>
            <a:xfrm>
              <a:off x="1851292" y="660448"/>
              <a:ext cx="556054" cy="6496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E6D7FF83-3C0B-4923-AEAF-80815B646F6F}"/>
                </a:ext>
              </a:extLst>
            </p:cNvPr>
            <p:cNvCxnSpPr>
              <a:cxnSpLocks/>
            </p:cNvCxnSpPr>
            <p:nvPr/>
          </p:nvCxnSpPr>
          <p:spPr>
            <a:xfrm flipH="1">
              <a:off x="10160174" y="960533"/>
              <a:ext cx="456746" cy="5523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9AFDE548-B788-42EA-BBB0-DABBC2B2B4E9}"/>
                </a:ext>
              </a:extLst>
            </p:cNvPr>
            <p:cNvCxnSpPr>
              <a:cxnSpLocks/>
            </p:cNvCxnSpPr>
            <p:nvPr/>
          </p:nvCxnSpPr>
          <p:spPr>
            <a:xfrm flipH="1" flipV="1">
              <a:off x="10446213" y="4561423"/>
              <a:ext cx="688523" cy="498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C17904FC-C61A-410A-8F20-66EBB284E8D4}"/>
                </a:ext>
              </a:extLst>
            </p:cNvPr>
            <p:cNvCxnSpPr>
              <a:cxnSpLocks/>
            </p:cNvCxnSpPr>
            <p:nvPr/>
          </p:nvCxnSpPr>
          <p:spPr>
            <a:xfrm flipV="1">
              <a:off x="1838912" y="4475853"/>
              <a:ext cx="613593" cy="5677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Rectángulo 66">
              <a:extLst>
                <a:ext uri="{FF2B5EF4-FFF2-40B4-BE49-F238E27FC236}">
                  <a16:creationId xmlns:a16="http://schemas.microsoft.com/office/drawing/2014/main" id="{8C2EE6C1-CD78-454B-9390-840368874E9C}"/>
                </a:ext>
              </a:extLst>
            </p:cNvPr>
            <p:cNvSpPr/>
            <p:nvPr/>
          </p:nvSpPr>
          <p:spPr>
            <a:xfrm rot="16200000">
              <a:off x="-425215" y="2955893"/>
              <a:ext cx="2442977"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Entorno</a:t>
              </a:r>
            </a:p>
          </p:txBody>
        </p:sp>
        <p:sp>
          <p:nvSpPr>
            <p:cNvPr id="68" name="CuadroTexto 67">
              <a:extLst>
                <a:ext uri="{FF2B5EF4-FFF2-40B4-BE49-F238E27FC236}">
                  <a16:creationId xmlns:a16="http://schemas.microsoft.com/office/drawing/2014/main" id="{E83992BA-5A8E-4D2B-96DF-53B316EE79F7}"/>
                </a:ext>
              </a:extLst>
            </p:cNvPr>
            <p:cNvSpPr txBox="1"/>
            <p:nvPr/>
          </p:nvSpPr>
          <p:spPr>
            <a:xfrm rot="2860714">
              <a:off x="1961936" y="664424"/>
              <a:ext cx="910634" cy="369332"/>
            </a:xfrm>
            <a:prstGeom prst="rect">
              <a:avLst/>
            </a:prstGeom>
            <a:noFill/>
          </p:spPr>
          <p:txBody>
            <a:bodyPr wrap="none" rtlCol="0">
              <a:spAutoFit/>
            </a:bodyPr>
            <a:lstStyle/>
            <a:p>
              <a:r>
                <a:rPr lang="es-ES" dirty="0"/>
                <a:t>Externo</a:t>
              </a:r>
              <a:endParaRPr lang="es-MX" dirty="0"/>
            </a:p>
          </p:txBody>
        </p:sp>
        <p:sp>
          <p:nvSpPr>
            <p:cNvPr id="69" name="CuadroTexto 68">
              <a:extLst>
                <a:ext uri="{FF2B5EF4-FFF2-40B4-BE49-F238E27FC236}">
                  <a16:creationId xmlns:a16="http://schemas.microsoft.com/office/drawing/2014/main" id="{58B327C4-3F84-4DE5-8E8E-4FF9A933863D}"/>
                </a:ext>
              </a:extLst>
            </p:cNvPr>
            <p:cNvSpPr txBox="1"/>
            <p:nvPr/>
          </p:nvSpPr>
          <p:spPr>
            <a:xfrm rot="18992540">
              <a:off x="1922243" y="4743090"/>
              <a:ext cx="875753" cy="369332"/>
            </a:xfrm>
            <a:prstGeom prst="rect">
              <a:avLst/>
            </a:prstGeom>
            <a:noFill/>
          </p:spPr>
          <p:txBody>
            <a:bodyPr wrap="none" rtlCol="0">
              <a:spAutoFit/>
            </a:bodyPr>
            <a:lstStyle/>
            <a:p>
              <a:r>
                <a:rPr lang="es-ES" dirty="0"/>
                <a:t>Interno</a:t>
              </a:r>
              <a:endParaRPr lang="es-MX" dirty="0"/>
            </a:p>
          </p:txBody>
        </p:sp>
      </p:grpSp>
    </p:spTree>
    <p:extLst>
      <p:ext uri="{BB962C8B-B14F-4D97-AF65-F5344CB8AC3E}">
        <p14:creationId xmlns:p14="http://schemas.microsoft.com/office/powerpoint/2010/main" val="1175467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heel(1)">
                                      <p:cBhvr>
                                        <p:cTn id="27" dur="20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1000" fill="hold"/>
                                        <p:tgtEl>
                                          <p:spTgt spid="74"/>
                                        </p:tgtEl>
                                        <p:attrNameLst>
                                          <p:attrName>ppt_w</p:attrName>
                                        </p:attrNameLst>
                                      </p:cBhvr>
                                      <p:tavLst>
                                        <p:tav tm="0">
                                          <p:val>
                                            <p:fltVal val="0"/>
                                          </p:val>
                                        </p:tav>
                                        <p:tav tm="100000">
                                          <p:val>
                                            <p:strVal val="#ppt_w"/>
                                          </p:val>
                                        </p:tav>
                                      </p:tavLst>
                                    </p:anim>
                                    <p:anim calcmode="lin" valueType="num">
                                      <p:cBhvr>
                                        <p:cTn id="33" dur="1000" fill="hold"/>
                                        <p:tgtEl>
                                          <p:spTgt spid="74"/>
                                        </p:tgtEl>
                                        <p:attrNameLst>
                                          <p:attrName>ppt_h</p:attrName>
                                        </p:attrNameLst>
                                      </p:cBhvr>
                                      <p:tavLst>
                                        <p:tav tm="0">
                                          <p:val>
                                            <p:fltVal val="0"/>
                                          </p:val>
                                        </p:tav>
                                        <p:tav tm="100000">
                                          <p:val>
                                            <p:strVal val="#ppt_h"/>
                                          </p:val>
                                        </p:tav>
                                      </p:tavLst>
                                    </p:anim>
                                    <p:anim calcmode="lin" valueType="num">
                                      <p:cBhvr>
                                        <p:cTn id="34" dur="1000" fill="hold"/>
                                        <p:tgtEl>
                                          <p:spTgt spid="74"/>
                                        </p:tgtEl>
                                        <p:attrNameLst>
                                          <p:attrName>style.rotation</p:attrName>
                                        </p:attrNameLst>
                                      </p:cBhvr>
                                      <p:tavLst>
                                        <p:tav tm="0">
                                          <p:val>
                                            <p:fltVal val="90"/>
                                          </p:val>
                                        </p:tav>
                                        <p:tav tm="100000">
                                          <p:val>
                                            <p:fltVal val="0"/>
                                          </p:val>
                                        </p:tav>
                                      </p:tavLst>
                                    </p:anim>
                                    <p:animEffect transition="in" filter="fade">
                                      <p:cBhvr>
                                        <p:cTn id="35" dur="10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2000"/>
                                        <p:tgtEl>
                                          <p:spTgt spid="75"/>
                                        </p:tgtEl>
                                      </p:cBhvr>
                                    </p:animEffect>
                                    <p:anim calcmode="lin" valueType="num">
                                      <p:cBhvr>
                                        <p:cTn id="41" dur="2000" fill="hold"/>
                                        <p:tgtEl>
                                          <p:spTgt spid="75"/>
                                        </p:tgtEl>
                                        <p:attrNameLst>
                                          <p:attrName>ppt_w</p:attrName>
                                        </p:attrNameLst>
                                      </p:cBhvr>
                                      <p:tavLst>
                                        <p:tav tm="0" fmla="#ppt_w*sin(2.5*pi*$)">
                                          <p:val>
                                            <p:fltVal val="0"/>
                                          </p:val>
                                        </p:tav>
                                        <p:tav tm="100000">
                                          <p:val>
                                            <p:fltVal val="1"/>
                                          </p:val>
                                        </p:tav>
                                      </p:tavLst>
                                    </p:anim>
                                    <p:anim calcmode="lin" valueType="num">
                                      <p:cBhvr>
                                        <p:cTn id="42"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down)">
                                      <p:cBhvr>
                                        <p:cTn id="54" dur="580">
                                          <p:stCondLst>
                                            <p:cond delay="0"/>
                                          </p:stCondLst>
                                        </p:cTn>
                                        <p:tgtEl>
                                          <p:spTgt spid="76"/>
                                        </p:tgtEl>
                                      </p:cBhvr>
                                    </p:animEffect>
                                    <p:anim calcmode="lin" valueType="num">
                                      <p:cBhvr>
                                        <p:cTn id="55"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60" dur="26">
                                          <p:stCondLst>
                                            <p:cond delay="650"/>
                                          </p:stCondLst>
                                        </p:cTn>
                                        <p:tgtEl>
                                          <p:spTgt spid="76"/>
                                        </p:tgtEl>
                                      </p:cBhvr>
                                      <p:to x="100000" y="60000"/>
                                    </p:animScale>
                                    <p:animScale>
                                      <p:cBhvr>
                                        <p:cTn id="61" dur="166" decel="50000">
                                          <p:stCondLst>
                                            <p:cond delay="676"/>
                                          </p:stCondLst>
                                        </p:cTn>
                                        <p:tgtEl>
                                          <p:spTgt spid="76"/>
                                        </p:tgtEl>
                                      </p:cBhvr>
                                      <p:to x="100000" y="100000"/>
                                    </p:animScale>
                                    <p:animScale>
                                      <p:cBhvr>
                                        <p:cTn id="62" dur="26">
                                          <p:stCondLst>
                                            <p:cond delay="1312"/>
                                          </p:stCondLst>
                                        </p:cTn>
                                        <p:tgtEl>
                                          <p:spTgt spid="76"/>
                                        </p:tgtEl>
                                      </p:cBhvr>
                                      <p:to x="100000" y="80000"/>
                                    </p:animScale>
                                    <p:animScale>
                                      <p:cBhvr>
                                        <p:cTn id="63" dur="166" decel="50000">
                                          <p:stCondLst>
                                            <p:cond delay="1338"/>
                                          </p:stCondLst>
                                        </p:cTn>
                                        <p:tgtEl>
                                          <p:spTgt spid="76"/>
                                        </p:tgtEl>
                                      </p:cBhvr>
                                      <p:to x="100000" y="100000"/>
                                    </p:animScale>
                                    <p:animScale>
                                      <p:cBhvr>
                                        <p:cTn id="64" dur="26">
                                          <p:stCondLst>
                                            <p:cond delay="1642"/>
                                          </p:stCondLst>
                                        </p:cTn>
                                        <p:tgtEl>
                                          <p:spTgt spid="76"/>
                                        </p:tgtEl>
                                      </p:cBhvr>
                                      <p:to x="100000" y="90000"/>
                                    </p:animScale>
                                    <p:animScale>
                                      <p:cBhvr>
                                        <p:cTn id="65" dur="166" decel="50000">
                                          <p:stCondLst>
                                            <p:cond delay="1668"/>
                                          </p:stCondLst>
                                        </p:cTn>
                                        <p:tgtEl>
                                          <p:spTgt spid="76"/>
                                        </p:tgtEl>
                                      </p:cBhvr>
                                      <p:to x="100000" y="100000"/>
                                    </p:animScale>
                                    <p:animScale>
                                      <p:cBhvr>
                                        <p:cTn id="66" dur="26">
                                          <p:stCondLst>
                                            <p:cond delay="1808"/>
                                          </p:stCondLst>
                                        </p:cTn>
                                        <p:tgtEl>
                                          <p:spTgt spid="76"/>
                                        </p:tgtEl>
                                      </p:cBhvr>
                                      <p:to x="100000" y="95000"/>
                                    </p:animScale>
                                    <p:animScale>
                                      <p:cBhvr>
                                        <p:cTn id="67" dur="166" decel="50000">
                                          <p:stCondLst>
                                            <p:cond delay="1834"/>
                                          </p:stCondLst>
                                        </p:cTn>
                                        <p:tgtEl>
                                          <p:spTgt spid="76"/>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2000"/>
                                        <p:tgtEl>
                                          <p:spTgt spid="72"/>
                                        </p:tgtEl>
                                      </p:cBhvr>
                                    </p:animEffect>
                                    <p:anim calcmode="lin" valueType="num">
                                      <p:cBhvr>
                                        <p:cTn id="80" dur="2000" fill="hold"/>
                                        <p:tgtEl>
                                          <p:spTgt spid="72"/>
                                        </p:tgtEl>
                                        <p:attrNameLst>
                                          <p:attrName>ppt_w</p:attrName>
                                        </p:attrNameLst>
                                      </p:cBhvr>
                                      <p:tavLst>
                                        <p:tav tm="0" fmla="#ppt_w*sin(2.5*pi*$)">
                                          <p:val>
                                            <p:fltVal val="0"/>
                                          </p:val>
                                        </p:tav>
                                        <p:tav tm="100000">
                                          <p:val>
                                            <p:fltVal val="1"/>
                                          </p:val>
                                        </p:tav>
                                      </p:tavLst>
                                    </p:anim>
                                    <p:anim calcmode="lin" valueType="num">
                                      <p:cBhvr>
                                        <p:cTn id="81" dur="2000" fill="hold"/>
                                        <p:tgtEl>
                                          <p:spTgt spid="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4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24B926-D680-3C43-B763-083722D279E7}"/>
              </a:ext>
            </a:extLst>
          </p:cNvPr>
          <p:cNvSpPr>
            <a:spLocks noGrp="1"/>
          </p:cNvSpPr>
          <p:nvPr>
            <p:ph sz="half" idx="2"/>
          </p:nvPr>
        </p:nvSpPr>
        <p:spPr>
          <a:xfrm>
            <a:off x="4996542" y="1785332"/>
            <a:ext cx="6351815" cy="938529"/>
          </a:xfrm>
        </p:spPr>
        <p:txBody>
          <a:bodyPr/>
          <a:lstStyle/>
          <a:p>
            <a:pPr marL="0" indent="0">
              <a:buNone/>
            </a:pPr>
            <a:r>
              <a:rPr lang="es-ES" u="sng" dirty="0"/>
              <a:t>Factores de riesgo: </a:t>
            </a:r>
          </a:p>
          <a:p>
            <a:pPr marL="0" indent="0">
              <a:buNone/>
            </a:pPr>
            <a:r>
              <a:rPr lang="es-ES" dirty="0"/>
              <a:t>Potencializan el riesgo.</a:t>
            </a:r>
            <a:endParaRPr lang="es-MX" dirty="0"/>
          </a:p>
        </p:txBody>
      </p:sp>
      <p:sp>
        <p:nvSpPr>
          <p:cNvPr id="4" name="Marcador de texto 3">
            <a:extLst>
              <a:ext uri="{FF2B5EF4-FFF2-40B4-BE49-F238E27FC236}">
                <a16:creationId xmlns:a16="http://schemas.microsoft.com/office/drawing/2014/main" id="{56F64B18-9E4B-AE4F-8050-FBA451F92C49}"/>
              </a:ext>
            </a:extLst>
          </p:cNvPr>
          <p:cNvSpPr>
            <a:spLocks noGrp="1"/>
          </p:cNvSpPr>
          <p:nvPr>
            <p:ph type="body" sz="quarter" idx="13"/>
          </p:nvPr>
        </p:nvSpPr>
        <p:spPr/>
        <p:txBody>
          <a:bodyPr>
            <a:normAutofit/>
          </a:bodyPr>
          <a:lstStyle/>
          <a:p>
            <a:r>
              <a:rPr lang="es-ES" dirty="0"/>
              <a:t>Riesgos identificados que afectan a objetivos</a:t>
            </a:r>
            <a:endParaRPr lang="es-MX" dirty="0"/>
          </a:p>
        </p:txBody>
      </p:sp>
      <p:grpSp>
        <p:nvGrpSpPr>
          <p:cNvPr id="39" name="Grupo 38">
            <a:extLst>
              <a:ext uri="{FF2B5EF4-FFF2-40B4-BE49-F238E27FC236}">
                <a16:creationId xmlns:a16="http://schemas.microsoft.com/office/drawing/2014/main" id="{6D80EDCE-8AAD-4BB0-820D-422D397264EF}"/>
              </a:ext>
            </a:extLst>
          </p:cNvPr>
          <p:cNvGrpSpPr/>
          <p:nvPr/>
        </p:nvGrpSpPr>
        <p:grpSpPr>
          <a:xfrm>
            <a:off x="720704" y="2723862"/>
            <a:ext cx="3282824" cy="2766735"/>
            <a:chOff x="720704" y="2723862"/>
            <a:chExt cx="3282824" cy="2766735"/>
          </a:xfrm>
        </p:grpSpPr>
        <p:sp>
          <p:nvSpPr>
            <p:cNvPr id="7" name="Elipse 6">
              <a:extLst>
                <a:ext uri="{FF2B5EF4-FFF2-40B4-BE49-F238E27FC236}">
                  <a16:creationId xmlns:a16="http://schemas.microsoft.com/office/drawing/2014/main" id="{63359EB3-F1BD-40D4-9783-872F473F82AC}"/>
                </a:ext>
              </a:extLst>
            </p:cNvPr>
            <p:cNvSpPr/>
            <p:nvPr/>
          </p:nvSpPr>
          <p:spPr>
            <a:xfrm>
              <a:off x="843643" y="2723862"/>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7549948-18A0-4CCD-840C-7BFFC290D84A}"/>
                </a:ext>
              </a:extLst>
            </p:cNvPr>
            <p:cNvSpPr txBox="1"/>
            <p:nvPr/>
          </p:nvSpPr>
          <p:spPr>
            <a:xfrm>
              <a:off x="720704" y="3073193"/>
              <a:ext cx="426720" cy="369332"/>
            </a:xfrm>
            <a:prstGeom prst="rect">
              <a:avLst/>
            </a:prstGeom>
            <a:noFill/>
          </p:spPr>
          <p:txBody>
            <a:bodyPr wrap="none" rtlCol="0">
              <a:spAutoFit/>
            </a:bodyPr>
            <a:lstStyle/>
            <a:p>
              <a:r>
                <a:rPr lang="es-ES" dirty="0">
                  <a:solidFill>
                    <a:srgbClr val="FF0000"/>
                  </a:solidFill>
                </a:rPr>
                <a:t>R1</a:t>
              </a:r>
              <a:endParaRPr lang="es-MX" dirty="0">
                <a:solidFill>
                  <a:srgbClr val="FF0000"/>
                </a:solidFill>
              </a:endParaRPr>
            </a:p>
          </p:txBody>
        </p:sp>
        <p:sp>
          <p:nvSpPr>
            <p:cNvPr id="9" name="Elipse 8">
              <a:extLst>
                <a:ext uri="{FF2B5EF4-FFF2-40B4-BE49-F238E27FC236}">
                  <a16:creationId xmlns:a16="http://schemas.microsoft.com/office/drawing/2014/main" id="{D8A4F03A-A4BF-4B06-A75C-A560067479B5}"/>
                </a:ext>
              </a:extLst>
            </p:cNvPr>
            <p:cNvSpPr/>
            <p:nvPr/>
          </p:nvSpPr>
          <p:spPr>
            <a:xfrm>
              <a:off x="1815512" y="3577734"/>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083A66A6-091D-477F-AE26-B0D107110F7C}"/>
                </a:ext>
              </a:extLst>
            </p:cNvPr>
            <p:cNvSpPr txBox="1"/>
            <p:nvPr/>
          </p:nvSpPr>
          <p:spPr>
            <a:xfrm>
              <a:off x="1692573" y="3833414"/>
              <a:ext cx="426720" cy="369332"/>
            </a:xfrm>
            <a:prstGeom prst="rect">
              <a:avLst/>
            </a:prstGeom>
            <a:noFill/>
          </p:spPr>
          <p:txBody>
            <a:bodyPr wrap="none" rtlCol="0">
              <a:spAutoFit/>
            </a:bodyPr>
            <a:lstStyle/>
            <a:p>
              <a:r>
                <a:rPr lang="es-ES" dirty="0">
                  <a:solidFill>
                    <a:srgbClr val="FF0000"/>
                  </a:solidFill>
                </a:rPr>
                <a:t>R2</a:t>
              </a:r>
              <a:endParaRPr lang="es-MX" dirty="0">
                <a:solidFill>
                  <a:srgbClr val="FF0000"/>
                </a:solidFill>
              </a:endParaRPr>
            </a:p>
          </p:txBody>
        </p:sp>
        <p:sp>
          <p:nvSpPr>
            <p:cNvPr id="12" name="CuadroTexto 11">
              <a:extLst>
                <a:ext uri="{FF2B5EF4-FFF2-40B4-BE49-F238E27FC236}">
                  <a16:creationId xmlns:a16="http://schemas.microsoft.com/office/drawing/2014/main" id="{EFCAB59A-BDBE-4C3D-AC9D-CEAEA3D02CDC}"/>
                </a:ext>
              </a:extLst>
            </p:cNvPr>
            <p:cNvSpPr txBox="1"/>
            <p:nvPr/>
          </p:nvSpPr>
          <p:spPr>
            <a:xfrm>
              <a:off x="2583794" y="4350732"/>
              <a:ext cx="426720" cy="369332"/>
            </a:xfrm>
            <a:prstGeom prst="rect">
              <a:avLst/>
            </a:prstGeom>
            <a:noFill/>
          </p:spPr>
          <p:txBody>
            <a:bodyPr wrap="none" rtlCol="0">
              <a:spAutoFit/>
            </a:bodyPr>
            <a:lstStyle/>
            <a:p>
              <a:r>
                <a:rPr lang="es-ES" dirty="0">
                  <a:solidFill>
                    <a:srgbClr val="FF0000"/>
                  </a:solidFill>
                </a:rPr>
                <a:t>R3</a:t>
              </a:r>
              <a:endParaRPr lang="es-MX" dirty="0">
                <a:solidFill>
                  <a:srgbClr val="FF0000"/>
                </a:solidFill>
              </a:endParaRPr>
            </a:p>
          </p:txBody>
        </p:sp>
        <p:sp>
          <p:nvSpPr>
            <p:cNvPr id="14" name="Elipse 13">
              <a:extLst>
                <a:ext uri="{FF2B5EF4-FFF2-40B4-BE49-F238E27FC236}">
                  <a16:creationId xmlns:a16="http://schemas.microsoft.com/office/drawing/2014/main" id="{1D8384B2-C7F3-4BFB-80E8-EEA2E41D1BD1}"/>
                </a:ext>
              </a:extLst>
            </p:cNvPr>
            <p:cNvSpPr/>
            <p:nvPr/>
          </p:nvSpPr>
          <p:spPr>
            <a:xfrm>
              <a:off x="2672850" y="4103891"/>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1B9D3139-CEBC-4D31-BCBF-3A613B2B35EE}"/>
                </a:ext>
              </a:extLst>
            </p:cNvPr>
            <p:cNvSpPr/>
            <p:nvPr/>
          </p:nvSpPr>
          <p:spPr>
            <a:xfrm>
              <a:off x="3653854" y="4923556"/>
              <a:ext cx="180842" cy="1977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18E8AC43-3A54-405B-A30B-FBEF69B29483}"/>
                </a:ext>
              </a:extLst>
            </p:cNvPr>
            <p:cNvSpPr txBox="1"/>
            <p:nvPr/>
          </p:nvSpPr>
          <p:spPr>
            <a:xfrm>
              <a:off x="3576808" y="5121265"/>
              <a:ext cx="426720" cy="369332"/>
            </a:xfrm>
            <a:prstGeom prst="rect">
              <a:avLst/>
            </a:prstGeom>
            <a:noFill/>
          </p:spPr>
          <p:txBody>
            <a:bodyPr wrap="none" rtlCol="0">
              <a:spAutoFit/>
            </a:bodyPr>
            <a:lstStyle/>
            <a:p>
              <a:r>
                <a:rPr lang="es-ES" dirty="0">
                  <a:solidFill>
                    <a:srgbClr val="FF0000"/>
                  </a:solidFill>
                </a:rPr>
                <a:t>R4</a:t>
              </a:r>
              <a:endParaRPr lang="es-MX" dirty="0">
                <a:solidFill>
                  <a:srgbClr val="FF0000"/>
                </a:solidFill>
              </a:endParaRPr>
            </a:p>
          </p:txBody>
        </p:sp>
      </p:grpSp>
      <p:grpSp>
        <p:nvGrpSpPr>
          <p:cNvPr id="48" name="Grupo 47">
            <a:extLst>
              <a:ext uri="{FF2B5EF4-FFF2-40B4-BE49-F238E27FC236}">
                <a16:creationId xmlns:a16="http://schemas.microsoft.com/office/drawing/2014/main" id="{820866AB-CE95-41B7-9B3E-0EE99BE8376F}"/>
              </a:ext>
            </a:extLst>
          </p:cNvPr>
          <p:cNvGrpSpPr/>
          <p:nvPr/>
        </p:nvGrpSpPr>
        <p:grpSpPr>
          <a:xfrm>
            <a:off x="8019535" y="3833414"/>
            <a:ext cx="2991595" cy="886650"/>
            <a:chOff x="8019535" y="3833414"/>
            <a:chExt cx="2991595" cy="886650"/>
          </a:xfrm>
        </p:grpSpPr>
        <p:sp>
          <p:nvSpPr>
            <p:cNvPr id="19" name="Elipse 18">
              <a:extLst>
                <a:ext uri="{FF2B5EF4-FFF2-40B4-BE49-F238E27FC236}">
                  <a16:creationId xmlns:a16="http://schemas.microsoft.com/office/drawing/2014/main" id="{EDCEB726-4199-4311-A9D1-64FD00B52471}"/>
                </a:ext>
              </a:extLst>
            </p:cNvPr>
            <p:cNvSpPr/>
            <p:nvPr/>
          </p:nvSpPr>
          <p:spPr>
            <a:xfrm>
              <a:off x="8019535" y="3833414"/>
              <a:ext cx="762319" cy="7574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id="{640A59DB-7430-4228-B776-AB320C719B54}"/>
                </a:ext>
              </a:extLst>
            </p:cNvPr>
            <p:cNvSpPr txBox="1"/>
            <p:nvPr/>
          </p:nvSpPr>
          <p:spPr>
            <a:xfrm>
              <a:off x="8944026" y="4350732"/>
              <a:ext cx="2067104" cy="369332"/>
            </a:xfrm>
            <a:prstGeom prst="rect">
              <a:avLst/>
            </a:prstGeom>
            <a:noFill/>
          </p:spPr>
          <p:txBody>
            <a:bodyPr wrap="none" rtlCol="0">
              <a:spAutoFit/>
            </a:bodyPr>
            <a:lstStyle/>
            <a:p>
              <a:r>
                <a:rPr lang="es-ES" dirty="0">
                  <a:solidFill>
                    <a:srgbClr val="FF0000"/>
                  </a:solidFill>
                </a:rPr>
                <a:t>R1: Atropellamiento</a:t>
              </a:r>
              <a:endParaRPr lang="es-MX" dirty="0">
                <a:solidFill>
                  <a:srgbClr val="FF0000"/>
                </a:solidFill>
              </a:endParaRPr>
            </a:p>
          </p:txBody>
        </p:sp>
      </p:grpSp>
      <p:grpSp>
        <p:nvGrpSpPr>
          <p:cNvPr id="51" name="Grupo 50">
            <a:extLst>
              <a:ext uri="{FF2B5EF4-FFF2-40B4-BE49-F238E27FC236}">
                <a16:creationId xmlns:a16="http://schemas.microsoft.com/office/drawing/2014/main" id="{20649590-736E-4A65-BA74-62242ED2D022}"/>
              </a:ext>
            </a:extLst>
          </p:cNvPr>
          <p:cNvGrpSpPr/>
          <p:nvPr/>
        </p:nvGrpSpPr>
        <p:grpSpPr>
          <a:xfrm>
            <a:off x="8532664" y="2898527"/>
            <a:ext cx="2390709" cy="1119554"/>
            <a:chOff x="8532664" y="2898527"/>
            <a:chExt cx="2390709" cy="1119554"/>
          </a:xfrm>
        </p:grpSpPr>
        <p:cxnSp>
          <p:nvCxnSpPr>
            <p:cNvPr id="22" name="Conector recto 21">
              <a:extLst>
                <a:ext uri="{FF2B5EF4-FFF2-40B4-BE49-F238E27FC236}">
                  <a16:creationId xmlns:a16="http://schemas.microsoft.com/office/drawing/2014/main" id="{69F073AC-ED77-4CA5-9155-0156D75FAAE7}"/>
                </a:ext>
              </a:extLst>
            </p:cNvPr>
            <p:cNvCxnSpPr>
              <a:cxnSpLocks/>
            </p:cNvCxnSpPr>
            <p:nvPr/>
          </p:nvCxnSpPr>
          <p:spPr>
            <a:xfrm flipV="1">
              <a:off x="8781854" y="2898527"/>
              <a:ext cx="2141519" cy="1119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1AB7F905-27A7-429F-B7BF-71F3F85EA23F}"/>
                </a:ext>
              </a:extLst>
            </p:cNvPr>
            <p:cNvSpPr txBox="1"/>
            <p:nvPr/>
          </p:nvSpPr>
          <p:spPr>
            <a:xfrm rot="19964483">
              <a:off x="8532664" y="3066233"/>
              <a:ext cx="2267416" cy="369332"/>
            </a:xfrm>
            <a:prstGeom prst="rect">
              <a:avLst/>
            </a:prstGeom>
            <a:noFill/>
          </p:spPr>
          <p:txBody>
            <a:bodyPr wrap="none" rtlCol="0">
              <a:spAutoFit/>
            </a:bodyPr>
            <a:lstStyle/>
            <a:p>
              <a:r>
                <a:rPr lang="es-ES" dirty="0"/>
                <a:t>No observar semáforo</a:t>
              </a:r>
              <a:endParaRPr lang="es-MX" dirty="0"/>
            </a:p>
          </p:txBody>
        </p:sp>
      </p:grpSp>
      <p:grpSp>
        <p:nvGrpSpPr>
          <p:cNvPr id="49" name="Grupo 48">
            <a:extLst>
              <a:ext uri="{FF2B5EF4-FFF2-40B4-BE49-F238E27FC236}">
                <a16:creationId xmlns:a16="http://schemas.microsoft.com/office/drawing/2014/main" id="{8EDF1BDC-3B47-497D-80AD-3C462E047626}"/>
              </a:ext>
            </a:extLst>
          </p:cNvPr>
          <p:cNvGrpSpPr/>
          <p:nvPr/>
        </p:nvGrpSpPr>
        <p:grpSpPr>
          <a:xfrm>
            <a:off x="5696465" y="3205356"/>
            <a:ext cx="2384020" cy="812725"/>
            <a:chOff x="5696465" y="3205356"/>
            <a:chExt cx="2384020" cy="812725"/>
          </a:xfrm>
        </p:grpSpPr>
        <p:cxnSp>
          <p:nvCxnSpPr>
            <p:cNvPr id="25" name="Conector recto 24">
              <a:extLst>
                <a:ext uri="{FF2B5EF4-FFF2-40B4-BE49-F238E27FC236}">
                  <a16:creationId xmlns:a16="http://schemas.microsoft.com/office/drawing/2014/main" id="{40A13470-3E47-44E5-BA99-A36A1D40B447}"/>
                </a:ext>
              </a:extLst>
            </p:cNvPr>
            <p:cNvCxnSpPr>
              <a:cxnSpLocks/>
            </p:cNvCxnSpPr>
            <p:nvPr/>
          </p:nvCxnSpPr>
          <p:spPr>
            <a:xfrm>
              <a:off x="5696465" y="3250899"/>
              <a:ext cx="2309429" cy="7671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DBAE847D-1350-4746-B3A6-FF86E4843E04}"/>
                </a:ext>
              </a:extLst>
            </p:cNvPr>
            <p:cNvSpPr txBox="1"/>
            <p:nvPr/>
          </p:nvSpPr>
          <p:spPr>
            <a:xfrm rot="1124178">
              <a:off x="6010046" y="3205356"/>
              <a:ext cx="2070439" cy="369332"/>
            </a:xfrm>
            <a:prstGeom prst="rect">
              <a:avLst/>
            </a:prstGeom>
            <a:noFill/>
          </p:spPr>
          <p:txBody>
            <a:bodyPr wrap="none" rtlCol="0">
              <a:spAutoFit/>
            </a:bodyPr>
            <a:lstStyle/>
            <a:p>
              <a:r>
                <a:rPr lang="es-ES" dirty="0"/>
                <a:t>Cruzar a media calle</a:t>
              </a:r>
              <a:endParaRPr lang="es-MX" dirty="0"/>
            </a:p>
          </p:txBody>
        </p:sp>
      </p:grpSp>
      <p:grpSp>
        <p:nvGrpSpPr>
          <p:cNvPr id="50" name="Grupo 49">
            <a:extLst>
              <a:ext uri="{FF2B5EF4-FFF2-40B4-BE49-F238E27FC236}">
                <a16:creationId xmlns:a16="http://schemas.microsoft.com/office/drawing/2014/main" id="{19719221-54BE-4033-BC59-38F460CFDF3C}"/>
              </a:ext>
            </a:extLst>
          </p:cNvPr>
          <p:cNvGrpSpPr/>
          <p:nvPr/>
        </p:nvGrpSpPr>
        <p:grpSpPr>
          <a:xfrm>
            <a:off x="5984442" y="4580684"/>
            <a:ext cx="2188007" cy="1288775"/>
            <a:chOff x="5984442" y="4580684"/>
            <a:chExt cx="2188007" cy="1288775"/>
          </a:xfrm>
        </p:grpSpPr>
        <p:cxnSp>
          <p:nvCxnSpPr>
            <p:cNvPr id="29" name="Conector recto 28">
              <a:extLst>
                <a:ext uri="{FF2B5EF4-FFF2-40B4-BE49-F238E27FC236}">
                  <a16:creationId xmlns:a16="http://schemas.microsoft.com/office/drawing/2014/main" id="{94B0FC58-53DE-406C-A918-7438B790A94C}"/>
                </a:ext>
              </a:extLst>
            </p:cNvPr>
            <p:cNvCxnSpPr>
              <a:cxnSpLocks/>
            </p:cNvCxnSpPr>
            <p:nvPr/>
          </p:nvCxnSpPr>
          <p:spPr>
            <a:xfrm flipV="1">
              <a:off x="6005588" y="4580684"/>
              <a:ext cx="2166861" cy="1288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48B2A328-5AEF-448D-90D4-817F2985F466}"/>
                </a:ext>
              </a:extLst>
            </p:cNvPr>
            <p:cNvSpPr txBox="1"/>
            <p:nvPr/>
          </p:nvSpPr>
          <p:spPr>
            <a:xfrm rot="19841159">
              <a:off x="5984442" y="4738890"/>
              <a:ext cx="1842877" cy="369332"/>
            </a:xfrm>
            <a:prstGeom prst="rect">
              <a:avLst/>
            </a:prstGeom>
            <a:noFill/>
          </p:spPr>
          <p:txBody>
            <a:bodyPr wrap="none" rtlCol="0">
              <a:spAutoFit/>
            </a:bodyPr>
            <a:lstStyle/>
            <a:p>
              <a:r>
                <a:rPr lang="es-ES" dirty="0"/>
                <a:t>Caminar distraído</a:t>
              </a:r>
              <a:endParaRPr lang="es-MX" dirty="0"/>
            </a:p>
          </p:txBody>
        </p:sp>
      </p:grpSp>
      <p:sp>
        <p:nvSpPr>
          <p:cNvPr id="32" name="Rectángulo 31">
            <a:extLst>
              <a:ext uri="{FF2B5EF4-FFF2-40B4-BE49-F238E27FC236}">
                <a16:creationId xmlns:a16="http://schemas.microsoft.com/office/drawing/2014/main" id="{B07F1F09-8D42-4442-B64E-F3E4975965A7}"/>
              </a:ext>
            </a:extLst>
          </p:cNvPr>
          <p:cNvSpPr/>
          <p:nvPr/>
        </p:nvSpPr>
        <p:spPr>
          <a:xfrm>
            <a:off x="260653" y="1892363"/>
            <a:ext cx="4118307" cy="584775"/>
          </a:xfrm>
          <a:prstGeom prst="rect">
            <a:avLst/>
          </a:prstGeom>
          <a:noFill/>
        </p:spPr>
        <p:txBody>
          <a:bodyPr wrap="none" lIns="91440" tIns="45720" rIns="91440" bIns="45720">
            <a:spAutoFit/>
          </a:bodyPr>
          <a:lstStyle/>
          <a:p>
            <a:pPr algn="ctr"/>
            <a:r>
              <a:rPr lang="es-ES" sz="3200" b="0" cap="none" spc="0" dirty="0">
                <a:ln w="0"/>
                <a:solidFill>
                  <a:srgbClr val="C00000"/>
                </a:solidFill>
                <a:effectLst>
                  <a:outerShdw blurRad="38100" dist="19050" dir="2700000" algn="tl" rotWithShape="0">
                    <a:schemeClr val="dk1">
                      <a:alpha val="40000"/>
                    </a:schemeClr>
                  </a:outerShdw>
                </a:effectLst>
              </a:rPr>
              <a:t>Objetivo: Cruzar la calle</a:t>
            </a:r>
          </a:p>
        </p:txBody>
      </p:sp>
      <p:grpSp>
        <p:nvGrpSpPr>
          <p:cNvPr id="47" name="Grupo 46">
            <a:extLst>
              <a:ext uri="{FF2B5EF4-FFF2-40B4-BE49-F238E27FC236}">
                <a16:creationId xmlns:a16="http://schemas.microsoft.com/office/drawing/2014/main" id="{D871B274-AB14-4891-85FE-835D7DDBD531}"/>
              </a:ext>
            </a:extLst>
          </p:cNvPr>
          <p:cNvGrpSpPr/>
          <p:nvPr/>
        </p:nvGrpSpPr>
        <p:grpSpPr>
          <a:xfrm>
            <a:off x="-159633" y="3597522"/>
            <a:ext cx="5470860" cy="2216240"/>
            <a:chOff x="-159633" y="3597522"/>
            <a:chExt cx="5470860" cy="2216240"/>
          </a:xfrm>
        </p:grpSpPr>
        <p:sp>
          <p:nvSpPr>
            <p:cNvPr id="33" name="Elipse 32">
              <a:extLst>
                <a:ext uri="{FF2B5EF4-FFF2-40B4-BE49-F238E27FC236}">
                  <a16:creationId xmlns:a16="http://schemas.microsoft.com/office/drawing/2014/main" id="{AF1AFCC9-34B2-4B2F-AF46-C826F78FB778}"/>
                </a:ext>
              </a:extLst>
            </p:cNvPr>
            <p:cNvSpPr/>
            <p:nvPr/>
          </p:nvSpPr>
          <p:spPr>
            <a:xfrm rot="2138175">
              <a:off x="-159633" y="3597522"/>
              <a:ext cx="5470860" cy="1210444"/>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4" name="Cerrar llave 33">
              <a:extLst>
                <a:ext uri="{FF2B5EF4-FFF2-40B4-BE49-F238E27FC236}">
                  <a16:creationId xmlns:a16="http://schemas.microsoft.com/office/drawing/2014/main" id="{EF56AC63-7240-45C2-AA04-D9DF88A725E9}"/>
                </a:ext>
              </a:extLst>
            </p:cNvPr>
            <p:cNvSpPr/>
            <p:nvPr/>
          </p:nvSpPr>
          <p:spPr>
            <a:xfrm rot="7399599">
              <a:off x="1678267" y="2963488"/>
              <a:ext cx="556019" cy="38550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Rectángulo 34">
              <a:extLst>
                <a:ext uri="{FF2B5EF4-FFF2-40B4-BE49-F238E27FC236}">
                  <a16:creationId xmlns:a16="http://schemas.microsoft.com/office/drawing/2014/main" id="{7DBC99BE-8D47-46FC-A474-B59293CC7501}"/>
                </a:ext>
              </a:extLst>
            </p:cNvPr>
            <p:cNvSpPr/>
            <p:nvPr/>
          </p:nvSpPr>
          <p:spPr>
            <a:xfrm rot="2080429">
              <a:off x="-70045" y="5167431"/>
              <a:ext cx="3643818" cy="646331"/>
            </a:xfrm>
            <a:prstGeom prst="rect">
              <a:avLst/>
            </a:prstGeom>
            <a:noFill/>
          </p:spPr>
          <p:txBody>
            <a:bodyPr wrap="none" lIns="91440" tIns="45720" rIns="91440" bIns="45720">
              <a:spAutoFit/>
            </a:bodyPr>
            <a:lstStyle/>
            <a:p>
              <a:pPr algn="ctr"/>
              <a:r>
                <a:rPr lang="es-ES" sz="3600" b="0" cap="none" spc="0" dirty="0">
                  <a:ln w="0"/>
                  <a:solidFill>
                    <a:schemeClr val="accent1"/>
                  </a:solidFill>
                  <a:effectLst>
                    <a:outerShdw blurRad="38100" dist="25400" dir="5400000" algn="ctr" rotWithShape="0">
                      <a:srgbClr val="6E747A">
                        <a:alpha val="43000"/>
                      </a:srgbClr>
                    </a:outerShdw>
                  </a:effectLst>
                </a:rPr>
                <a:t>Controles Internos</a:t>
              </a:r>
            </a:p>
          </p:txBody>
        </p:sp>
      </p:grpSp>
      <p:grpSp>
        <p:nvGrpSpPr>
          <p:cNvPr id="52" name="Grupo 51">
            <a:extLst>
              <a:ext uri="{FF2B5EF4-FFF2-40B4-BE49-F238E27FC236}">
                <a16:creationId xmlns:a16="http://schemas.microsoft.com/office/drawing/2014/main" id="{DF1F8C34-427A-4E25-8EA7-7C6B483366F8}"/>
              </a:ext>
            </a:extLst>
          </p:cNvPr>
          <p:cNvGrpSpPr/>
          <p:nvPr/>
        </p:nvGrpSpPr>
        <p:grpSpPr>
          <a:xfrm>
            <a:off x="6674637" y="5403320"/>
            <a:ext cx="3448935" cy="1077218"/>
            <a:chOff x="6674637" y="5403320"/>
            <a:chExt cx="3448935" cy="1077218"/>
          </a:xfrm>
        </p:grpSpPr>
        <p:sp>
          <p:nvSpPr>
            <p:cNvPr id="36" name="Rectángulo 35">
              <a:extLst>
                <a:ext uri="{FF2B5EF4-FFF2-40B4-BE49-F238E27FC236}">
                  <a16:creationId xmlns:a16="http://schemas.microsoft.com/office/drawing/2014/main" id="{55FD0E6B-8F95-419F-AB51-C87B45F2C9E0}"/>
                </a:ext>
              </a:extLst>
            </p:cNvPr>
            <p:cNvSpPr/>
            <p:nvPr/>
          </p:nvSpPr>
          <p:spPr>
            <a:xfrm>
              <a:off x="6674637" y="5403320"/>
              <a:ext cx="3140430" cy="1077218"/>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Riesgo materializado</a:t>
              </a:r>
            </a:p>
          </p:txBody>
        </p:sp>
        <p:sp>
          <p:nvSpPr>
            <p:cNvPr id="37" name="Rectángulo 36">
              <a:extLst>
                <a:ext uri="{FF2B5EF4-FFF2-40B4-BE49-F238E27FC236}">
                  <a16:creationId xmlns:a16="http://schemas.microsoft.com/office/drawing/2014/main" id="{DBB48727-5291-490F-8A43-C9D986482F0C}"/>
                </a:ext>
              </a:extLst>
            </p:cNvPr>
            <p:cNvSpPr/>
            <p:nvPr/>
          </p:nvSpPr>
          <p:spPr>
            <a:xfrm>
              <a:off x="9392919" y="5607795"/>
              <a:ext cx="730653" cy="584775"/>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a:t>
              </a:r>
            </a:p>
          </p:txBody>
        </p:sp>
      </p:grpSp>
      <p:sp>
        <p:nvSpPr>
          <p:cNvPr id="38" name="Rectángulo 37">
            <a:extLst>
              <a:ext uri="{FF2B5EF4-FFF2-40B4-BE49-F238E27FC236}">
                <a16:creationId xmlns:a16="http://schemas.microsoft.com/office/drawing/2014/main" id="{D4314855-C94E-4FC7-B8B6-539BADF709F4}"/>
              </a:ext>
            </a:extLst>
          </p:cNvPr>
          <p:cNvSpPr/>
          <p:nvPr/>
        </p:nvSpPr>
        <p:spPr>
          <a:xfrm>
            <a:off x="9977578" y="5319077"/>
            <a:ext cx="1218380" cy="1200329"/>
          </a:xfrm>
          <a:prstGeom prst="rect">
            <a:avLst/>
          </a:prstGeom>
          <a:noFill/>
        </p:spPr>
        <p:txBody>
          <a:bodyPr wrap="square" lIns="91440" tIns="45720" rIns="91440" bIns="45720">
            <a:spAutoFit/>
          </a:bodyPr>
          <a:lstStyle/>
          <a:p>
            <a:pPr algn="ctr"/>
            <a:r>
              <a:rPr lang="es-ES" sz="7200" b="1" dirty="0">
                <a:ln w="9525">
                  <a:solidFill>
                    <a:schemeClr val="bg1"/>
                  </a:solidFill>
                  <a:prstDash val="solid"/>
                </a:ln>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12858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1000" fill="hold"/>
                                        <p:tgtEl>
                                          <p:spTgt spid="49"/>
                                        </p:tgtEl>
                                        <p:attrNameLst>
                                          <p:attrName>ppt_w</p:attrName>
                                        </p:attrNameLst>
                                      </p:cBhvr>
                                      <p:tavLst>
                                        <p:tav tm="0">
                                          <p:val>
                                            <p:fltVal val="0"/>
                                          </p:val>
                                        </p:tav>
                                        <p:tav tm="100000">
                                          <p:val>
                                            <p:strVal val="#ppt_w"/>
                                          </p:val>
                                        </p:tav>
                                      </p:tavLst>
                                    </p:anim>
                                    <p:anim calcmode="lin" valueType="num">
                                      <p:cBhvr>
                                        <p:cTn id="40" dur="1000" fill="hold"/>
                                        <p:tgtEl>
                                          <p:spTgt spid="49"/>
                                        </p:tgtEl>
                                        <p:attrNameLst>
                                          <p:attrName>ppt_h</p:attrName>
                                        </p:attrNameLst>
                                      </p:cBhvr>
                                      <p:tavLst>
                                        <p:tav tm="0">
                                          <p:val>
                                            <p:fltVal val="0"/>
                                          </p:val>
                                        </p:tav>
                                        <p:tav tm="100000">
                                          <p:val>
                                            <p:strVal val="#ppt_h"/>
                                          </p:val>
                                        </p:tav>
                                      </p:tavLst>
                                    </p:anim>
                                    <p:anim calcmode="lin" valueType="num">
                                      <p:cBhvr>
                                        <p:cTn id="41" dur="1000" fill="hold"/>
                                        <p:tgtEl>
                                          <p:spTgt spid="49"/>
                                        </p:tgtEl>
                                        <p:attrNameLst>
                                          <p:attrName>style.rotation</p:attrName>
                                        </p:attrNameLst>
                                      </p:cBhvr>
                                      <p:tavLst>
                                        <p:tav tm="0">
                                          <p:val>
                                            <p:fltVal val="90"/>
                                          </p:val>
                                        </p:tav>
                                        <p:tav tm="100000">
                                          <p:val>
                                            <p:fltVal val="0"/>
                                          </p:val>
                                        </p:tav>
                                      </p:tavLst>
                                    </p:anim>
                                    <p:animEffect transition="in" filter="fade">
                                      <p:cBhvr>
                                        <p:cTn id="42" dur="1000"/>
                                        <p:tgtEl>
                                          <p:spTgt spid="49"/>
                                        </p:tgtEl>
                                      </p:cBhvr>
                                    </p:animEffect>
                                  </p:childTnLst>
                                </p:cTn>
                              </p:par>
                              <p:par>
                                <p:cTn id="43" presetID="3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1000" fill="hold"/>
                                        <p:tgtEl>
                                          <p:spTgt spid="51"/>
                                        </p:tgtEl>
                                        <p:attrNameLst>
                                          <p:attrName>ppt_w</p:attrName>
                                        </p:attrNameLst>
                                      </p:cBhvr>
                                      <p:tavLst>
                                        <p:tav tm="0">
                                          <p:val>
                                            <p:fltVal val="0"/>
                                          </p:val>
                                        </p:tav>
                                        <p:tav tm="100000">
                                          <p:val>
                                            <p:strVal val="#ppt_w"/>
                                          </p:val>
                                        </p:tav>
                                      </p:tavLst>
                                    </p:anim>
                                    <p:anim calcmode="lin" valueType="num">
                                      <p:cBhvr>
                                        <p:cTn id="46" dur="1000" fill="hold"/>
                                        <p:tgtEl>
                                          <p:spTgt spid="51"/>
                                        </p:tgtEl>
                                        <p:attrNameLst>
                                          <p:attrName>ppt_h</p:attrName>
                                        </p:attrNameLst>
                                      </p:cBhvr>
                                      <p:tavLst>
                                        <p:tav tm="0">
                                          <p:val>
                                            <p:fltVal val="0"/>
                                          </p:val>
                                        </p:tav>
                                        <p:tav tm="100000">
                                          <p:val>
                                            <p:strVal val="#ppt_h"/>
                                          </p:val>
                                        </p:tav>
                                      </p:tavLst>
                                    </p:anim>
                                    <p:anim calcmode="lin" valueType="num">
                                      <p:cBhvr>
                                        <p:cTn id="47" dur="1000" fill="hold"/>
                                        <p:tgtEl>
                                          <p:spTgt spid="51"/>
                                        </p:tgtEl>
                                        <p:attrNameLst>
                                          <p:attrName>style.rotation</p:attrName>
                                        </p:attrNameLst>
                                      </p:cBhvr>
                                      <p:tavLst>
                                        <p:tav tm="0">
                                          <p:val>
                                            <p:fltVal val="90"/>
                                          </p:val>
                                        </p:tav>
                                        <p:tav tm="100000">
                                          <p:val>
                                            <p:fltVal val="0"/>
                                          </p:val>
                                        </p:tav>
                                      </p:tavLst>
                                    </p:anim>
                                    <p:animEffect transition="in" filter="fade">
                                      <p:cBhvr>
                                        <p:cTn id="48" dur="1000"/>
                                        <p:tgtEl>
                                          <p:spTgt spid="51"/>
                                        </p:tgtEl>
                                      </p:cBhvr>
                                    </p:animEffect>
                                  </p:childTnLst>
                                </p:cTn>
                              </p:par>
                              <p:par>
                                <p:cTn id="49" presetID="3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1000" fill="hold"/>
                                        <p:tgtEl>
                                          <p:spTgt spid="50"/>
                                        </p:tgtEl>
                                        <p:attrNameLst>
                                          <p:attrName>ppt_w</p:attrName>
                                        </p:attrNameLst>
                                      </p:cBhvr>
                                      <p:tavLst>
                                        <p:tav tm="0">
                                          <p:val>
                                            <p:fltVal val="0"/>
                                          </p:val>
                                        </p:tav>
                                        <p:tav tm="100000">
                                          <p:val>
                                            <p:strVal val="#ppt_w"/>
                                          </p:val>
                                        </p:tav>
                                      </p:tavLst>
                                    </p:anim>
                                    <p:anim calcmode="lin" valueType="num">
                                      <p:cBhvr>
                                        <p:cTn id="52" dur="1000" fill="hold"/>
                                        <p:tgtEl>
                                          <p:spTgt spid="50"/>
                                        </p:tgtEl>
                                        <p:attrNameLst>
                                          <p:attrName>ppt_h</p:attrName>
                                        </p:attrNameLst>
                                      </p:cBhvr>
                                      <p:tavLst>
                                        <p:tav tm="0">
                                          <p:val>
                                            <p:fltVal val="0"/>
                                          </p:val>
                                        </p:tav>
                                        <p:tav tm="100000">
                                          <p:val>
                                            <p:strVal val="#ppt_h"/>
                                          </p:val>
                                        </p:tav>
                                      </p:tavLst>
                                    </p:anim>
                                    <p:anim calcmode="lin" valueType="num">
                                      <p:cBhvr>
                                        <p:cTn id="53" dur="1000" fill="hold"/>
                                        <p:tgtEl>
                                          <p:spTgt spid="50"/>
                                        </p:tgtEl>
                                        <p:attrNameLst>
                                          <p:attrName>style.rotation</p:attrName>
                                        </p:attrNameLst>
                                      </p:cBhvr>
                                      <p:tavLst>
                                        <p:tav tm="0">
                                          <p:val>
                                            <p:fltVal val="90"/>
                                          </p:val>
                                        </p:tav>
                                        <p:tav tm="100000">
                                          <p:val>
                                            <p:fltVal val="0"/>
                                          </p:val>
                                        </p:tav>
                                      </p:tavLst>
                                    </p:anim>
                                    <p:animEffect transition="in" filter="fade">
                                      <p:cBhvr>
                                        <p:cTn id="54" dur="1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80">
                                          <p:stCondLst>
                                            <p:cond delay="0"/>
                                          </p:stCondLst>
                                        </p:cTn>
                                        <p:tgtEl>
                                          <p:spTgt spid="47"/>
                                        </p:tgtEl>
                                      </p:cBhvr>
                                    </p:animEffect>
                                    <p:anim calcmode="lin" valueType="num">
                                      <p:cBhvr>
                                        <p:cTn id="6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65" dur="26">
                                          <p:stCondLst>
                                            <p:cond delay="650"/>
                                          </p:stCondLst>
                                        </p:cTn>
                                        <p:tgtEl>
                                          <p:spTgt spid="47"/>
                                        </p:tgtEl>
                                      </p:cBhvr>
                                      <p:to x="100000" y="60000"/>
                                    </p:animScale>
                                    <p:animScale>
                                      <p:cBhvr>
                                        <p:cTn id="66" dur="166" decel="50000">
                                          <p:stCondLst>
                                            <p:cond delay="676"/>
                                          </p:stCondLst>
                                        </p:cTn>
                                        <p:tgtEl>
                                          <p:spTgt spid="47"/>
                                        </p:tgtEl>
                                      </p:cBhvr>
                                      <p:to x="100000" y="100000"/>
                                    </p:animScale>
                                    <p:animScale>
                                      <p:cBhvr>
                                        <p:cTn id="67" dur="26">
                                          <p:stCondLst>
                                            <p:cond delay="1312"/>
                                          </p:stCondLst>
                                        </p:cTn>
                                        <p:tgtEl>
                                          <p:spTgt spid="47"/>
                                        </p:tgtEl>
                                      </p:cBhvr>
                                      <p:to x="100000" y="80000"/>
                                    </p:animScale>
                                    <p:animScale>
                                      <p:cBhvr>
                                        <p:cTn id="68" dur="166" decel="50000">
                                          <p:stCondLst>
                                            <p:cond delay="1338"/>
                                          </p:stCondLst>
                                        </p:cTn>
                                        <p:tgtEl>
                                          <p:spTgt spid="47"/>
                                        </p:tgtEl>
                                      </p:cBhvr>
                                      <p:to x="100000" y="100000"/>
                                    </p:animScale>
                                    <p:animScale>
                                      <p:cBhvr>
                                        <p:cTn id="69" dur="26">
                                          <p:stCondLst>
                                            <p:cond delay="1642"/>
                                          </p:stCondLst>
                                        </p:cTn>
                                        <p:tgtEl>
                                          <p:spTgt spid="47"/>
                                        </p:tgtEl>
                                      </p:cBhvr>
                                      <p:to x="100000" y="90000"/>
                                    </p:animScale>
                                    <p:animScale>
                                      <p:cBhvr>
                                        <p:cTn id="70" dur="166" decel="50000">
                                          <p:stCondLst>
                                            <p:cond delay="1668"/>
                                          </p:stCondLst>
                                        </p:cTn>
                                        <p:tgtEl>
                                          <p:spTgt spid="47"/>
                                        </p:tgtEl>
                                      </p:cBhvr>
                                      <p:to x="100000" y="100000"/>
                                    </p:animScale>
                                    <p:animScale>
                                      <p:cBhvr>
                                        <p:cTn id="71" dur="26">
                                          <p:stCondLst>
                                            <p:cond delay="1808"/>
                                          </p:stCondLst>
                                        </p:cTn>
                                        <p:tgtEl>
                                          <p:spTgt spid="47"/>
                                        </p:tgtEl>
                                      </p:cBhvr>
                                      <p:to x="100000" y="95000"/>
                                    </p:animScale>
                                    <p:animScale>
                                      <p:cBhvr>
                                        <p:cTn id="72" dur="166" decel="50000">
                                          <p:stCondLst>
                                            <p:cond delay="1834"/>
                                          </p:stCondLst>
                                        </p:cTn>
                                        <p:tgtEl>
                                          <p:spTgt spid="47"/>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barn(inVertical)">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2000"/>
                                        <p:tgtEl>
                                          <p:spTgt spid="38"/>
                                        </p:tgtEl>
                                      </p:cBhvr>
                                    </p:animEffect>
                                    <p:anim calcmode="lin" valueType="num">
                                      <p:cBhvr>
                                        <p:cTn id="83" dur="2000" fill="hold"/>
                                        <p:tgtEl>
                                          <p:spTgt spid="38"/>
                                        </p:tgtEl>
                                        <p:attrNameLst>
                                          <p:attrName>ppt_w</p:attrName>
                                        </p:attrNameLst>
                                      </p:cBhvr>
                                      <p:tavLst>
                                        <p:tav tm="0" fmla="#ppt_w*sin(2.5*pi*$)">
                                          <p:val>
                                            <p:fltVal val="0"/>
                                          </p:val>
                                        </p:tav>
                                        <p:tav tm="100000">
                                          <p:val>
                                            <p:fltVal val="1"/>
                                          </p:val>
                                        </p:tav>
                                      </p:tavLst>
                                    </p:anim>
                                    <p:anim calcmode="lin" valueType="num">
                                      <p:cBhvr>
                                        <p:cTn id="84" dur="20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32" grpId="0"/>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872C99-7141-4B44-949E-5C3C41E2C26D}"/>
              </a:ext>
            </a:extLst>
          </p:cNvPr>
          <p:cNvSpPr>
            <a:spLocks noGrp="1"/>
          </p:cNvSpPr>
          <p:nvPr>
            <p:ph type="title"/>
          </p:nvPr>
        </p:nvSpPr>
        <p:spPr/>
        <p:txBody>
          <a:bodyPr/>
          <a:lstStyle/>
          <a:p>
            <a:r>
              <a:rPr lang="es-MX" dirty="0"/>
              <a:t>Actividad no. 10 </a:t>
            </a:r>
          </a:p>
        </p:txBody>
      </p:sp>
      <p:sp>
        <p:nvSpPr>
          <p:cNvPr id="4" name="Marcador de texto 3">
            <a:extLst>
              <a:ext uri="{FF2B5EF4-FFF2-40B4-BE49-F238E27FC236}">
                <a16:creationId xmlns:a16="http://schemas.microsoft.com/office/drawing/2014/main" id="{16873ADD-A607-4670-A85F-70191ED81850}"/>
              </a:ext>
            </a:extLst>
          </p:cNvPr>
          <p:cNvSpPr>
            <a:spLocks noGrp="1"/>
          </p:cNvSpPr>
          <p:nvPr>
            <p:ph type="body" sz="half" idx="1"/>
          </p:nvPr>
        </p:nvSpPr>
        <p:spPr>
          <a:xfrm>
            <a:off x="831850" y="2956561"/>
            <a:ext cx="10515600" cy="472439"/>
          </a:xfrm>
        </p:spPr>
        <p:txBody>
          <a:bodyPr/>
          <a:lstStyle/>
          <a:p>
            <a:pPr algn="ctr"/>
            <a:r>
              <a:rPr lang="es-MX" dirty="0"/>
              <a:t>Video</a:t>
            </a:r>
          </a:p>
        </p:txBody>
      </p:sp>
      <p:sp>
        <p:nvSpPr>
          <p:cNvPr id="2" name="Marcador de número de diapositiva 1">
            <a:extLst>
              <a:ext uri="{FF2B5EF4-FFF2-40B4-BE49-F238E27FC236}">
                <a16:creationId xmlns:a16="http://schemas.microsoft.com/office/drawing/2014/main" id="{7E17D374-89E1-485C-96DF-331E1BA8F1C5}"/>
              </a:ext>
            </a:extLst>
          </p:cNvPr>
          <p:cNvSpPr>
            <a:spLocks noGrp="1"/>
          </p:cNvSpPr>
          <p:nvPr>
            <p:ph type="sldNum" sz="quarter" idx="2"/>
          </p:nvPr>
        </p:nvSpPr>
        <p:spPr/>
        <p:txBody>
          <a:bodyPr/>
          <a:lstStyle/>
          <a:p>
            <a:fld id="{0EEBDC73-077E-4B86-8BE2-C68C0987014D}" type="slidenum">
              <a:rPr lang="es-MX" smtClean="0"/>
              <a:t>45</a:t>
            </a:fld>
            <a:endParaRPr lang="es-MX"/>
          </a:p>
        </p:txBody>
      </p:sp>
      <p:sp>
        <p:nvSpPr>
          <p:cNvPr id="6" name="Rectángulo 5">
            <a:extLst>
              <a:ext uri="{FF2B5EF4-FFF2-40B4-BE49-F238E27FC236}">
                <a16:creationId xmlns:a16="http://schemas.microsoft.com/office/drawing/2014/main" id="{C484E050-42A1-4555-B2B2-8E74973F9C28}"/>
              </a:ext>
            </a:extLst>
          </p:cNvPr>
          <p:cNvSpPr/>
          <p:nvPr/>
        </p:nvSpPr>
        <p:spPr>
          <a:xfrm>
            <a:off x="3921366" y="3709116"/>
            <a:ext cx="4349268" cy="369332"/>
          </a:xfrm>
          <a:prstGeom prst="rect">
            <a:avLst/>
          </a:prstGeom>
        </p:spPr>
        <p:txBody>
          <a:bodyPr wrap="none">
            <a:spAutoFit/>
          </a:bodyPr>
          <a:lstStyle/>
          <a:p>
            <a:r>
              <a:rPr lang="es-MX" dirty="0">
                <a:hlinkClick r:id="rId2"/>
              </a:rPr>
              <a:t>Caso Enron explicado paso a paso - YouTube</a:t>
            </a:r>
            <a:endParaRPr lang="es-MX" dirty="0"/>
          </a:p>
        </p:txBody>
      </p:sp>
    </p:spTree>
    <p:extLst>
      <p:ext uri="{BB962C8B-B14F-4D97-AF65-F5344CB8AC3E}">
        <p14:creationId xmlns:p14="http://schemas.microsoft.com/office/powerpoint/2010/main" val="196858396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8B107-5E99-4AF7-8E63-B2DDC2240360}"/>
              </a:ext>
            </a:extLst>
          </p:cNvPr>
          <p:cNvSpPr>
            <a:spLocks noGrp="1"/>
          </p:cNvSpPr>
          <p:nvPr>
            <p:ph type="title"/>
          </p:nvPr>
        </p:nvSpPr>
        <p:spPr>
          <a:xfrm>
            <a:off x="835025" y="2090057"/>
            <a:ext cx="10521950" cy="944882"/>
          </a:xfrm>
        </p:spPr>
        <p:txBody>
          <a:bodyPr/>
          <a:lstStyle/>
          <a:p>
            <a:r>
              <a:rPr lang="es-MX" dirty="0"/>
              <a:t>TAREA no. 2</a:t>
            </a:r>
          </a:p>
        </p:txBody>
      </p:sp>
      <p:sp>
        <p:nvSpPr>
          <p:cNvPr id="4" name="Marcador de número de diapositiva 3">
            <a:extLst>
              <a:ext uri="{FF2B5EF4-FFF2-40B4-BE49-F238E27FC236}">
                <a16:creationId xmlns:a16="http://schemas.microsoft.com/office/drawing/2014/main" id="{87760ED5-1AE7-4862-BD93-2755898ECE98}"/>
              </a:ext>
            </a:extLst>
          </p:cNvPr>
          <p:cNvSpPr>
            <a:spLocks noGrp="1"/>
          </p:cNvSpPr>
          <p:nvPr>
            <p:ph type="sldNum" sz="quarter" idx="2"/>
          </p:nvPr>
        </p:nvSpPr>
        <p:spPr/>
        <p:txBody>
          <a:bodyPr/>
          <a:lstStyle/>
          <a:p>
            <a:fld id="{86CB4B4D-7CA3-9044-876B-883B54F8677D}" type="slidenum">
              <a:rPr lang="es-MX" smtClean="0"/>
              <a:t>46</a:t>
            </a:fld>
            <a:endParaRPr lang="es-MX"/>
          </a:p>
        </p:txBody>
      </p:sp>
    </p:spTree>
    <p:extLst>
      <p:ext uri="{BB962C8B-B14F-4D97-AF65-F5344CB8AC3E}">
        <p14:creationId xmlns:p14="http://schemas.microsoft.com/office/powerpoint/2010/main" val="326132644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F7353A3-4E0A-4647-983D-E4019F29DA8F}"/>
              </a:ext>
            </a:extLst>
          </p:cNvPr>
          <p:cNvSpPr>
            <a:spLocks noGrp="1"/>
          </p:cNvSpPr>
          <p:nvPr>
            <p:ph type="title"/>
          </p:nvPr>
        </p:nvSpPr>
        <p:spPr>
          <a:xfrm>
            <a:off x="831851" y="2189300"/>
            <a:ext cx="10521950" cy="1806096"/>
          </a:xfrm>
        </p:spPr>
        <p:txBody>
          <a:bodyPr/>
          <a:lstStyle/>
          <a:p>
            <a:r>
              <a:rPr lang="es-MX" dirty="0"/>
              <a:t>Manual Administrativo de Aplicación General en materia de Control Interno</a:t>
            </a:r>
          </a:p>
        </p:txBody>
      </p:sp>
      <p:sp>
        <p:nvSpPr>
          <p:cNvPr id="2" name="Marcador de número de diapositiva 1">
            <a:extLst>
              <a:ext uri="{FF2B5EF4-FFF2-40B4-BE49-F238E27FC236}">
                <a16:creationId xmlns:a16="http://schemas.microsoft.com/office/drawing/2014/main" id="{85290610-66B4-41B6-B3E3-0BFD1D531C84}"/>
              </a:ext>
            </a:extLst>
          </p:cNvPr>
          <p:cNvSpPr>
            <a:spLocks noGrp="1"/>
          </p:cNvSpPr>
          <p:nvPr>
            <p:ph type="sldNum" sz="quarter" idx="2"/>
          </p:nvPr>
        </p:nvSpPr>
        <p:spPr/>
        <p:txBody>
          <a:bodyPr/>
          <a:lstStyle/>
          <a:p>
            <a:fld id="{0EEBDC73-077E-4B86-8BE2-C68C0987014D}" type="slidenum">
              <a:rPr lang="es-MX" smtClean="0"/>
              <a:t>47</a:t>
            </a:fld>
            <a:endParaRPr lang="es-MX"/>
          </a:p>
        </p:txBody>
      </p:sp>
    </p:spTree>
    <p:extLst>
      <p:ext uri="{BB962C8B-B14F-4D97-AF65-F5344CB8AC3E}">
        <p14:creationId xmlns:p14="http://schemas.microsoft.com/office/powerpoint/2010/main" val="184504790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CEFFE43-2829-465D-8321-5A85AC379069}"/>
              </a:ext>
            </a:extLst>
          </p:cNvPr>
          <p:cNvSpPr>
            <a:spLocks noGrp="1"/>
          </p:cNvSpPr>
          <p:nvPr>
            <p:ph type="title"/>
          </p:nvPr>
        </p:nvSpPr>
        <p:spPr/>
        <p:txBody>
          <a:bodyPr/>
          <a:lstStyle/>
          <a:p>
            <a:pPr algn="ctr"/>
            <a:r>
              <a:rPr lang="es-MX" dirty="0"/>
              <a:t>Evaluación </a:t>
            </a:r>
            <a:br>
              <a:rPr lang="es-MX" dirty="0"/>
            </a:br>
            <a:r>
              <a:rPr lang="es-MX" dirty="0"/>
              <a:t>de riesgos</a:t>
            </a:r>
          </a:p>
        </p:txBody>
      </p:sp>
      <p:sp>
        <p:nvSpPr>
          <p:cNvPr id="6" name="Marcador de texto 5">
            <a:extLst>
              <a:ext uri="{FF2B5EF4-FFF2-40B4-BE49-F238E27FC236}">
                <a16:creationId xmlns:a16="http://schemas.microsoft.com/office/drawing/2014/main" id="{0272D10D-3FEF-492D-B918-10C1978B2132}"/>
              </a:ext>
            </a:extLst>
          </p:cNvPr>
          <p:cNvSpPr>
            <a:spLocks noGrp="1"/>
          </p:cNvSpPr>
          <p:nvPr>
            <p:ph type="body" sz="half" idx="1"/>
          </p:nvPr>
        </p:nvSpPr>
        <p:spPr>
          <a:xfrm>
            <a:off x="4785357" y="304798"/>
            <a:ext cx="6568441" cy="1808481"/>
          </a:xfrm>
        </p:spPr>
        <p:txBody>
          <a:bodyPr/>
          <a:lstStyle/>
          <a:p>
            <a:pPr algn="just"/>
            <a:r>
              <a:rPr lang="es-MX" dirty="0"/>
              <a:t>a) Identificación, selección y descripción de riesgos: Se realiza con base en las metas y objetivos institucionales y los procesos sustantivos por los cuales se logran éstos, con el propósito de constituir el inventario de riesgos institucional.</a:t>
            </a:r>
          </a:p>
        </p:txBody>
      </p:sp>
      <p:sp>
        <p:nvSpPr>
          <p:cNvPr id="4" name="Marcador de número de diapositiva 3">
            <a:extLst>
              <a:ext uri="{FF2B5EF4-FFF2-40B4-BE49-F238E27FC236}">
                <a16:creationId xmlns:a16="http://schemas.microsoft.com/office/drawing/2014/main" id="{D0FD1F1F-E7B9-4861-BF03-14486457EE01}"/>
              </a:ext>
            </a:extLst>
          </p:cNvPr>
          <p:cNvSpPr>
            <a:spLocks noGrp="1"/>
          </p:cNvSpPr>
          <p:nvPr>
            <p:ph type="sldNum" sz="quarter" idx="2"/>
          </p:nvPr>
        </p:nvSpPr>
        <p:spPr/>
        <p:txBody>
          <a:bodyPr/>
          <a:lstStyle/>
          <a:p>
            <a:fld id="{0EEBDC73-077E-4B86-8BE2-C68C0987014D}" type="slidenum">
              <a:rPr lang="es-MX" smtClean="0"/>
              <a:t>48</a:t>
            </a:fld>
            <a:endParaRPr lang="es-MX"/>
          </a:p>
        </p:txBody>
      </p:sp>
      <p:sp>
        <p:nvSpPr>
          <p:cNvPr id="7" name="CuadroTexto 6">
            <a:extLst>
              <a:ext uri="{FF2B5EF4-FFF2-40B4-BE49-F238E27FC236}">
                <a16:creationId xmlns:a16="http://schemas.microsoft.com/office/drawing/2014/main" id="{57F4B66F-1350-49F6-B51B-488BBC898876}"/>
              </a:ext>
            </a:extLst>
          </p:cNvPr>
          <p:cNvSpPr txBox="1"/>
          <p:nvPr/>
        </p:nvSpPr>
        <p:spPr>
          <a:xfrm>
            <a:off x="4785357" y="2032480"/>
            <a:ext cx="189731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Fórmula del riesgo:</a:t>
            </a:r>
          </a:p>
        </p:txBody>
      </p:sp>
      <p:sp>
        <p:nvSpPr>
          <p:cNvPr id="8" name="CuadroTexto 7">
            <a:extLst>
              <a:ext uri="{FF2B5EF4-FFF2-40B4-BE49-F238E27FC236}">
                <a16:creationId xmlns:a16="http://schemas.microsoft.com/office/drawing/2014/main" id="{38B03257-DDE6-4368-AE94-78124958FB41}"/>
              </a:ext>
            </a:extLst>
          </p:cNvPr>
          <p:cNvSpPr txBox="1"/>
          <p:nvPr/>
        </p:nvSpPr>
        <p:spPr>
          <a:xfrm>
            <a:off x="4785358" y="2316928"/>
            <a:ext cx="65684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Sustantivo  +  verbo en participio + adjetivo en negativo = RIESGO</a:t>
            </a:r>
          </a:p>
        </p:txBody>
      </p:sp>
      <p:sp>
        <p:nvSpPr>
          <p:cNvPr id="9" name="Marcador de texto 5">
            <a:extLst>
              <a:ext uri="{FF2B5EF4-FFF2-40B4-BE49-F238E27FC236}">
                <a16:creationId xmlns:a16="http://schemas.microsoft.com/office/drawing/2014/main" id="{E56DE40C-E1FA-442B-914F-AADE2DD28FAB}"/>
              </a:ext>
            </a:extLst>
          </p:cNvPr>
          <p:cNvSpPr txBox="1">
            <a:spLocks/>
          </p:cNvSpPr>
          <p:nvPr/>
        </p:nvSpPr>
        <p:spPr>
          <a:xfrm>
            <a:off x="4785358" y="3082834"/>
            <a:ext cx="6568441" cy="35906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algn="just" hangingPunct="1"/>
            <a:r>
              <a:rPr lang="es-MX" dirty="0"/>
              <a:t>b) Nivel de decisión del riesgo: Se identificará el nivel de exposición que tiene el riesgo en caso de su materialización, de acuerdo a lo siguiente:</a:t>
            </a:r>
          </a:p>
          <a:p>
            <a:pPr marL="342900" indent="-342900" algn="just" hangingPunct="1">
              <a:buFont typeface="Arial" panose="020B0604020202020204" pitchFamily="34" charset="0"/>
              <a:buChar char="•"/>
            </a:pPr>
            <a:r>
              <a:rPr lang="es-MX" dirty="0"/>
              <a:t>Estratégico: Afecta negativamente el cumplimiento de la misión, visión, objetivos y metas institucionales.</a:t>
            </a:r>
          </a:p>
          <a:p>
            <a:pPr marL="342900" indent="-342900" algn="just" hangingPunct="1">
              <a:buFont typeface="Arial" panose="020B0604020202020204" pitchFamily="34" charset="0"/>
              <a:buChar char="•"/>
            </a:pPr>
            <a:r>
              <a:rPr lang="es-MX" dirty="0"/>
              <a:t>Directivo: Impacta negativamente en la operación de los procesos, programas y proyectos de la institución.</a:t>
            </a:r>
          </a:p>
          <a:p>
            <a:pPr marL="342900" indent="-342900" algn="just" hangingPunct="1">
              <a:buFont typeface="Arial" panose="020B0604020202020204" pitchFamily="34" charset="0"/>
              <a:buChar char="•"/>
            </a:pPr>
            <a:r>
              <a:rPr lang="es-MX" dirty="0"/>
              <a:t>Operativo: Repercute en la eficacia de las acciones y tareas realizadas por los responsables de su ejecución.</a:t>
            </a:r>
          </a:p>
        </p:txBody>
      </p:sp>
      <p:sp>
        <p:nvSpPr>
          <p:cNvPr id="10" name="Rectángulo 9">
            <a:extLst>
              <a:ext uri="{FF2B5EF4-FFF2-40B4-BE49-F238E27FC236}">
                <a16:creationId xmlns:a16="http://schemas.microsoft.com/office/drawing/2014/main" id="{E86E9A76-8517-4447-9B12-CA4E11BE4D96}"/>
              </a:ext>
            </a:extLst>
          </p:cNvPr>
          <p:cNvSpPr/>
          <p:nvPr/>
        </p:nvSpPr>
        <p:spPr>
          <a:xfrm>
            <a:off x="907374" y="3429000"/>
            <a:ext cx="2770310"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MAAG-CI</a:t>
            </a:r>
          </a:p>
        </p:txBody>
      </p:sp>
    </p:spTree>
    <p:extLst>
      <p:ext uri="{BB962C8B-B14F-4D97-AF65-F5344CB8AC3E}">
        <p14:creationId xmlns:p14="http://schemas.microsoft.com/office/powerpoint/2010/main" val="90037685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4985E29-B64A-4B42-B863-E0C0AD4E3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4335">
            <a:off x="475585" y="2634408"/>
            <a:ext cx="3944480" cy="2070852"/>
          </a:xfrm>
          <a:prstGeom prst="rect">
            <a:avLst/>
          </a:prstGeom>
        </p:spPr>
      </p:pic>
      <p:sp>
        <p:nvSpPr>
          <p:cNvPr id="3" name="Marcador de texto 2">
            <a:extLst>
              <a:ext uri="{FF2B5EF4-FFF2-40B4-BE49-F238E27FC236}">
                <a16:creationId xmlns:a16="http://schemas.microsoft.com/office/drawing/2014/main" id="{9C902F6E-F5DA-4EC0-AA1E-AB2530BD8A60}"/>
              </a:ext>
            </a:extLst>
          </p:cNvPr>
          <p:cNvSpPr>
            <a:spLocks noGrp="1"/>
          </p:cNvSpPr>
          <p:nvPr>
            <p:ph type="body" sz="half" idx="1"/>
          </p:nvPr>
        </p:nvSpPr>
        <p:spPr>
          <a:xfrm>
            <a:off x="4785359" y="1209039"/>
            <a:ext cx="6568441" cy="1416595"/>
          </a:xfrm>
        </p:spPr>
        <p:txBody>
          <a:bodyPr/>
          <a:lstStyle/>
          <a:p>
            <a:pPr algn="just"/>
            <a:r>
              <a:rPr lang="es-MX" dirty="0"/>
              <a:t>c) Clasificación de los riesgos: Se realizará en congruencia con la descripción del riesgo que se determine, bajo los siguientes tipos: sustantivo, administrativo, legal, financiero, etc.</a:t>
            </a:r>
          </a:p>
        </p:txBody>
      </p:sp>
      <p:sp>
        <p:nvSpPr>
          <p:cNvPr id="4" name="Marcador de número de diapositiva 3">
            <a:extLst>
              <a:ext uri="{FF2B5EF4-FFF2-40B4-BE49-F238E27FC236}">
                <a16:creationId xmlns:a16="http://schemas.microsoft.com/office/drawing/2014/main" id="{70A700B2-03BD-479D-8707-833A79E4C308}"/>
              </a:ext>
            </a:extLst>
          </p:cNvPr>
          <p:cNvSpPr>
            <a:spLocks noGrp="1"/>
          </p:cNvSpPr>
          <p:nvPr>
            <p:ph type="sldNum" sz="quarter" idx="2"/>
          </p:nvPr>
        </p:nvSpPr>
        <p:spPr/>
        <p:txBody>
          <a:bodyPr/>
          <a:lstStyle/>
          <a:p>
            <a:fld id="{86CB4B4D-7CA3-9044-876B-883B54F8677D}" type="slidenum">
              <a:rPr lang="es-MX" smtClean="0"/>
              <a:t>49</a:t>
            </a:fld>
            <a:endParaRPr lang="es-MX"/>
          </a:p>
        </p:txBody>
      </p:sp>
      <p:sp>
        <p:nvSpPr>
          <p:cNvPr id="5" name="Marcador de texto 2">
            <a:extLst>
              <a:ext uri="{FF2B5EF4-FFF2-40B4-BE49-F238E27FC236}">
                <a16:creationId xmlns:a16="http://schemas.microsoft.com/office/drawing/2014/main" id="{737ABA32-D869-4E7B-9564-83E4371633D1}"/>
              </a:ext>
            </a:extLst>
          </p:cNvPr>
          <p:cNvSpPr txBox="1">
            <a:spLocks/>
          </p:cNvSpPr>
          <p:nvPr/>
        </p:nvSpPr>
        <p:spPr>
          <a:xfrm>
            <a:off x="4785359" y="2759166"/>
            <a:ext cx="6568441" cy="1747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algn="just" hangingPunct="1"/>
            <a:r>
              <a:rPr lang="es-MX" dirty="0"/>
              <a:t>d) Identificación de factores de riesgos: Se describirán las causas o situaciones que puedan contribuir a la materialización de un riesgo, considerándose para tal efecto la siguiente clasificación:</a:t>
            </a:r>
          </a:p>
        </p:txBody>
      </p:sp>
      <p:sp>
        <p:nvSpPr>
          <p:cNvPr id="6" name="Marcador de texto 2">
            <a:extLst>
              <a:ext uri="{FF2B5EF4-FFF2-40B4-BE49-F238E27FC236}">
                <a16:creationId xmlns:a16="http://schemas.microsoft.com/office/drawing/2014/main" id="{0F0EB99F-E9CE-4F05-97F7-860F9CEF5C15}"/>
              </a:ext>
            </a:extLst>
          </p:cNvPr>
          <p:cNvSpPr txBox="1">
            <a:spLocks/>
          </p:cNvSpPr>
          <p:nvPr/>
        </p:nvSpPr>
        <p:spPr>
          <a:xfrm>
            <a:off x="4785359" y="4721724"/>
            <a:ext cx="1955075" cy="1747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Arial" panose="020B0604020202020204" pitchFamily="34" charset="0"/>
              <a:buChar char="•"/>
            </a:pPr>
            <a:r>
              <a:rPr lang="es-MX" dirty="0"/>
              <a:t>Humano.</a:t>
            </a:r>
          </a:p>
          <a:p>
            <a:pPr marL="342900" indent="-342900" algn="just" hangingPunct="1">
              <a:buFont typeface="Arial" panose="020B0604020202020204" pitchFamily="34" charset="0"/>
              <a:buChar char="•"/>
            </a:pPr>
            <a:r>
              <a:rPr lang="es-MX" dirty="0"/>
              <a:t>Financiero.</a:t>
            </a:r>
          </a:p>
          <a:p>
            <a:pPr marL="342900" indent="-342900" algn="just" hangingPunct="1">
              <a:buFont typeface="Arial" panose="020B0604020202020204" pitchFamily="34" charset="0"/>
              <a:buChar char="•"/>
            </a:pPr>
            <a:r>
              <a:rPr lang="es-MX" dirty="0"/>
              <a:t>Técnico.</a:t>
            </a:r>
          </a:p>
          <a:p>
            <a:pPr marL="342900" indent="-342900" algn="just" hangingPunct="1">
              <a:buFont typeface="Arial" panose="020B0604020202020204" pitchFamily="34" charset="0"/>
              <a:buChar char="•"/>
            </a:pPr>
            <a:r>
              <a:rPr lang="es-MX" dirty="0" err="1"/>
              <a:t>TIC’s</a:t>
            </a:r>
            <a:endParaRPr lang="es-MX" dirty="0"/>
          </a:p>
        </p:txBody>
      </p:sp>
      <p:sp>
        <p:nvSpPr>
          <p:cNvPr id="7" name="Marcador de texto 2">
            <a:extLst>
              <a:ext uri="{FF2B5EF4-FFF2-40B4-BE49-F238E27FC236}">
                <a16:creationId xmlns:a16="http://schemas.microsoft.com/office/drawing/2014/main" id="{FC6AAE9A-74FD-4B88-8C8B-5A961883829A}"/>
              </a:ext>
            </a:extLst>
          </p:cNvPr>
          <p:cNvSpPr txBox="1">
            <a:spLocks/>
          </p:cNvSpPr>
          <p:nvPr/>
        </p:nvSpPr>
        <p:spPr>
          <a:xfrm>
            <a:off x="6960050" y="4721724"/>
            <a:ext cx="1955075" cy="1747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a:lstStyle>
          <a:p>
            <a:pPr marL="342900" indent="-342900" algn="just" hangingPunct="1">
              <a:buFont typeface="Arial" panose="020B0604020202020204" pitchFamily="34" charset="0"/>
              <a:buChar char="•"/>
            </a:pPr>
            <a:r>
              <a:rPr lang="es-MX" dirty="0"/>
              <a:t>Material.</a:t>
            </a:r>
          </a:p>
          <a:p>
            <a:pPr marL="342900" indent="-342900" algn="just" hangingPunct="1">
              <a:buFont typeface="Arial" panose="020B0604020202020204" pitchFamily="34" charset="0"/>
              <a:buChar char="•"/>
            </a:pPr>
            <a:r>
              <a:rPr lang="es-MX" dirty="0"/>
              <a:t>Normativo.</a:t>
            </a:r>
          </a:p>
          <a:p>
            <a:pPr marL="342900" indent="-342900" algn="just" hangingPunct="1">
              <a:buFont typeface="Arial" panose="020B0604020202020204" pitchFamily="34" charset="0"/>
              <a:buChar char="•"/>
            </a:pPr>
            <a:r>
              <a:rPr lang="es-MX" dirty="0"/>
              <a:t>Entorno.</a:t>
            </a:r>
          </a:p>
        </p:txBody>
      </p:sp>
    </p:spTree>
    <p:extLst>
      <p:ext uri="{BB962C8B-B14F-4D97-AF65-F5344CB8AC3E}">
        <p14:creationId xmlns:p14="http://schemas.microsoft.com/office/powerpoint/2010/main" val="30153838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790A2-A282-4F43-BC01-70849C92A133}"/>
              </a:ext>
            </a:extLst>
          </p:cNvPr>
          <p:cNvSpPr>
            <a:spLocks noGrp="1"/>
          </p:cNvSpPr>
          <p:nvPr>
            <p:ph type="title"/>
          </p:nvPr>
        </p:nvSpPr>
        <p:spPr>
          <a:xfrm>
            <a:off x="831850" y="784706"/>
            <a:ext cx="10521950" cy="1003454"/>
          </a:xfrm>
        </p:spPr>
        <p:txBody>
          <a:bodyPr/>
          <a:lstStyle/>
          <a:p>
            <a:r>
              <a:rPr lang="es-MX" dirty="0">
                <a:solidFill>
                  <a:srgbClr val="990033"/>
                </a:solidFill>
              </a:rPr>
              <a:t>Tipos de actos de fiscalización</a:t>
            </a:r>
          </a:p>
        </p:txBody>
      </p:sp>
      <p:sp>
        <p:nvSpPr>
          <p:cNvPr id="3" name="Marcador de texto 2">
            <a:extLst>
              <a:ext uri="{FF2B5EF4-FFF2-40B4-BE49-F238E27FC236}">
                <a16:creationId xmlns:a16="http://schemas.microsoft.com/office/drawing/2014/main" id="{49FB39F2-4086-4043-BB2D-873257C37F71}"/>
              </a:ext>
            </a:extLst>
          </p:cNvPr>
          <p:cNvSpPr>
            <a:spLocks noGrp="1"/>
          </p:cNvSpPr>
          <p:nvPr>
            <p:ph type="body" sz="half" idx="1"/>
          </p:nvPr>
        </p:nvSpPr>
        <p:spPr>
          <a:xfrm>
            <a:off x="3717290" y="2164081"/>
            <a:ext cx="5264150" cy="2743199"/>
          </a:xfrm>
        </p:spPr>
        <p:txBody>
          <a:bodyPr>
            <a:normAutofit/>
          </a:bodyPr>
          <a:lstStyle/>
          <a:p>
            <a:pPr marL="342900" indent="-342900">
              <a:buFont typeface="Arial" panose="020B0604020202020204" pitchFamily="34" charset="0"/>
              <a:buChar char="•"/>
            </a:pPr>
            <a:r>
              <a:rPr lang="es-MX" dirty="0"/>
              <a:t>Auditorías.</a:t>
            </a:r>
          </a:p>
          <a:p>
            <a:pPr marL="342900" indent="-342900">
              <a:buFont typeface="Arial" panose="020B0604020202020204" pitchFamily="34" charset="0"/>
              <a:buChar char="•"/>
            </a:pPr>
            <a:r>
              <a:rPr lang="es-MX" dirty="0"/>
              <a:t>Visitas.</a:t>
            </a:r>
          </a:p>
          <a:p>
            <a:pPr marL="342900" indent="-342900">
              <a:buFont typeface="Arial" panose="020B0604020202020204" pitchFamily="34" charset="0"/>
              <a:buChar char="•"/>
            </a:pPr>
            <a:r>
              <a:rPr lang="es-MX" dirty="0"/>
              <a:t>Intervenciones de control interno.</a:t>
            </a:r>
          </a:p>
          <a:p>
            <a:pPr marL="342900" indent="-342900">
              <a:buFont typeface="Arial" panose="020B0604020202020204" pitchFamily="34" charset="0"/>
              <a:buChar char="•"/>
            </a:pPr>
            <a:r>
              <a:rPr lang="es-MX" dirty="0"/>
              <a:t>Evaluaciones de políticas públicas.</a:t>
            </a:r>
          </a:p>
          <a:p>
            <a:pPr marL="342900" indent="-342900">
              <a:buFont typeface="Arial" panose="020B0604020202020204" pitchFamily="34" charset="0"/>
              <a:buChar char="•"/>
            </a:pPr>
            <a:r>
              <a:rPr lang="es-MX" dirty="0"/>
              <a:t>Verificaciones de calidad.</a:t>
            </a:r>
          </a:p>
          <a:p>
            <a:pPr marL="342900" indent="-342900">
              <a:buFont typeface="Arial" panose="020B0604020202020204" pitchFamily="34" charset="0"/>
              <a:buChar char="•"/>
            </a:pPr>
            <a:r>
              <a:rPr lang="es-MX" dirty="0"/>
              <a:t>Seguimiento de acciones promovidas.</a:t>
            </a:r>
          </a:p>
        </p:txBody>
      </p:sp>
      <p:sp>
        <p:nvSpPr>
          <p:cNvPr id="4" name="Marcador de número de diapositiva 3">
            <a:extLst>
              <a:ext uri="{FF2B5EF4-FFF2-40B4-BE49-F238E27FC236}">
                <a16:creationId xmlns:a16="http://schemas.microsoft.com/office/drawing/2014/main" id="{5927EE43-F014-4C8F-9FC2-BB2CBBB37950}"/>
              </a:ext>
            </a:extLst>
          </p:cNvPr>
          <p:cNvSpPr>
            <a:spLocks noGrp="1"/>
          </p:cNvSpPr>
          <p:nvPr>
            <p:ph type="sldNum" sz="quarter" idx="2"/>
          </p:nvPr>
        </p:nvSpPr>
        <p:spPr/>
        <p:txBody>
          <a:bodyPr/>
          <a:lstStyle/>
          <a:p>
            <a:fld id="{86CB4B4D-7CA3-9044-876B-883B54F8677D}" type="slidenum">
              <a:rPr lang="es-MX" smtClean="0"/>
              <a:t>5</a:t>
            </a:fld>
            <a:endParaRPr lang="es-MX"/>
          </a:p>
        </p:txBody>
      </p:sp>
    </p:spTree>
    <p:extLst>
      <p:ext uri="{BB962C8B-B14F-4D97-AF65-F5344CB8AC3E}">
        <p14:creationId xmlns:p14="http://schemas.microsoft.com/office/powerpoint/2010/main" val="120385687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55B464A-130C-44E9-B5AF-0B7FBE6C8B49}"/>
              </a:ext>
            </a:extLst>
          </p:cNvPr>
          <p:cNvSpPr>
            <a:spLocks noGrp="1"/>
          </p:cNvSpPr>
          <p:nvPr>
            <p:ph type="title"/>
          </p:nvPr>
        </p:nvSpPr>
        <p:spPr/>
        <p:txBody>
          <a:bodyPr/>
          <a:lstStyle/>
          <a:p>
            <a:pPr algn="ctr"/>
            <a:r>
              <a:rPr lang="es-MX" dirty="0"/>
              <a:t>Valoración del grado de impacto</a:t>
            </a:r>
          </a:p>
        </p:txBody>
      </p:sp>
      <p:graphicFrame>
        <p:nvGraphicFramePr>
          <p:cNvPr id="9" name="Tabla 9">
            <a:extLst>
              <a:ext uri="{FF2B5EF4-FFF2-40B4-BE49-F238E27FC236}">
                <a16:creationId xmlns:a16="http://schemas.microsoft.com/office/drawing/2014/main" id="{FEF9C12D-D837-4A1D-9C21-47DA09854459}"/>
              </a:ext>
            </a:extLst>
          </p:cNvPr>
          <p:cNvGraphicFramePr>
            <a:graphicFrameLocks noGrp="1"/>
          </p:cNvGraphicFramePr>
          <p:nvPr>
            <p:ph idx="1"/>
            <p:extLst>
              <p:ext uri="{D42A27DB-BD31-4B8C-83A1-F6EECF244321}">
                <p14:modId xmlns:p14="http://schemas.microsoft.com/office/powerpoint/2010/main" val="81478793"/>
              </p:ext>
            </p:extLst>
          </p:nvPr>
        </p:nvGraphicFramePr>
        <p:xfrm>
          <a:off x="411163" y="1990725"/>
          <a:ext cx="10942635" cy="4079240"/>
        </p:xfrm>
        <a:graphic>
          <a:graphicData uri="http://schemas.openxmlformats.org/drawingml/2006/table">
            <a:tbl>
              <a:tblPr firstRow="1" bandRow="1">
                <a:tableStyleId>{69012ECD-51FC-41F1-AA8D-1B2483CD663E}</a:tableStyleId>
              </a:tblPr>
              <a:tblGrid>
                <a:gridCol w="1626643">
                  <a:extLst>
                    <a:ext uri="{9D8B030D-6E8A-4147-A177-3AD203B41FA5}">
                      <a16:colId xmlns:a16="http://schemas.microsoft.com/office/drawing/2014/main" val="1284810298"/>
                    </a:ext>
                  </a:extLst>
                </a:gridCol>
                <a:gridCol w="3278777">
                  <a:extLst>
                    <a:ext uri="{9D8B030D-6E8A-4147-A177-3AD203B41FA5}">
                      <a16:colId xmlns:a16="http://schemas.microsoft.com/office/drawing/2014/main" val="330528546"/>
                    </a:ext>
                  </a:extLst>
                </a:gridCol>
                <a:gridCol w="6037215">
                  <a:extLst>
                    <a:ext uri="{9D8B030D-6E8A-4147-A177-3AD203B41FA5}">
                      <a16:colId xmlns:a16="http://schemas.microsoft.com/office/drawing/2014/main" val="511766131"/>
                    </a:ext>
                  </a:extLst>
                </a:gridCol>
              </a:tblGrid>
              <a:tr h="370840">
                <a:tc>
                  <a:txBody>
                    <a:bodyPr/>
                    <a:lstStyle/>
                    <a:p>
                      <a:pPr algn="ctr"/>
                      <a:r>
                        <a:rPr lang="es-MX" dirty="0">
                          <a:solidFill>
                            <a:schemeClr val="bg1"/>
                          </a:solidFill>
                        </a:rPr>
                        <a:t>Valor</a:t>
                      </a:r>
                    </a:p>
                  </a:txBody>
                  <a:tcPr/>
                </a:tc>
                <a:tc>
                  <a:txBody>
                    <a:bodyPr/>
                    <a:lstStyle/>
                    <a:p>
                      <a:pPr algn="ctr"/>
                      <a:r>
                        <a:rPr lang="es-MX" dirty="0">
                          <a:solidFill>
                            <a:schemeClr val="bg1"/>
                          </a:solidFill>
                        </a:rPr>
                        <a:t>Impacto</a:t>
                      </a:r>
                    </a:p>
                  </a:txBody>
                  <a:tcPr/>
                </a:tc>
                <a:tc>
                  <a:txBody>
                    <a:bodyPr/>
                    <a:lstStyle/>
                    <a:p>
                      <a:pPr algn="ctr"/>
                      <a:r>
                        <a:rPr lang="es-MX" dirty="0">
                          <a:solidFill>
                            <a:schemeClr val="bg1"/>
                          </a:solidFill>
                        </a:rPr>
                        <a:t>Descripción</a:t>
                      </a:r>
                    </a:p>
                  </a:txBody>
                  <a:tcPr/>
                </a:tc>
                <a:extLst>
                  <a:ext uri="{0D108BD9-81ED-4DB2-BD59-A6C34878D82A}">
                    <a16:rowId xmlns:a16="http://schemas.microsoft.com/office/drawing/2014/main" val="3058350291"/>
                  </a:ext>
                </a:extLst>
              </a:tr>
              <a:tr h="370840">
                <a:tc>
                  <a:txBody>
                    <a:bodyPr/>
                    <a:lstStyle/>
                    <a:p>
                      <a:pPr algn="ctr"/>
                      <a:r>
                        <a:rPr lang="es-MX" dirty="0"/>
                        <a:t>10</a:t>
                      </a:r>
                    </a:p>
                  </a:txBody>
                  <a:tcPr/>
                </a:tc>
                <a:tc>
                  <a:txBody>
                    <a:bodyPr/>
                    <a:lstStyle/>
                    <a:p>
                      <a:pPr algn="ctr"/>
                      <a:r>
                        <a:rPr lang="es-MX" dirty="0"/>
                        <a:t>Catastrófico</a:t>
                      </a:r>
                    </a:p>
                  </a:txBody>
                  <a:tcPr/>
                </a:tc>
                <a:tc>
                  <a:txBody>
                    <a:bodyPr/>
                    <a:lstStyle/>
                    <a:p>
                      <a:pPr algn="just"/>
                      <a:r>
                        <a:rPr lang="es-MX" dirty="0"/>
                        <a:t>Influye en la misión, visión, metas y objetivos; puede implicar pérdida $.</a:t>
                      </a:r>
                    </a:p>
                  </a:txBody>
                  <a:tcPr/>
                </a:tc>
                <a:extLst>
                  <a:ext uri="{0D108BD9-81ED-4DB2-BD59-A6C34878D82A}">
                    <a16:rowId xmlns:a16="http://schemas.microsoft.com/office/drawing/2014/main" val="1251983367"/>
                  </a:ext>
                </a:extLst>
              </a:tr>
              <a:tr h="370840">
                <a:tc>
                  <a:txBody>
                    <a:bodyPr/>
                    <a:lstStyle/>
                    <a:p>
                      <a:pPr algn="ctr"/>
                      <a:r>
                        <a:rPr lang="es-MX" dirty="0"/>
                        <a:t>9</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1747352095"/>
                  </a:ext>
                </a:extLst>
              </a:tr>
              <a:tr h="370840">
                <a:tc>
                  <a:txBody>
                    <a:bodyPr/>
                    <a:lstStyle/>
                    <a:p>
                      <a:pPr algn="ctr"/>
                      <a:r>
                        <a:rPr lang="es-MX" dirty="0"/>
                        <a:t>8</a:t>
                      </a:r>
                    </a:p>
                  </a:txBody>
                  <a:tcPr/>
                </a:tc>
                <a:tc>
                  <a:txBody>
                    <a:bodyPr/>
                    <a:lstStyle/>
                    <a:p>
                      <a:pPr algn="ctr"/>
                      <a:r>
                        <a:rPr lang="es-MX" dirty="0"/>
                        <a:t>Grave</a:t>
                      </a:r>
                    </a:p>
                  </a:txBody>
                  <a:tcPr/>
                </a:tc>
                <a:tc>
                  <a:txBody>
                    <a:bodyPr/>
                    <a:lstStyle/>
                    <a:p>
                      <a:pPr algn="just"/>
                      <a:r>
                        <a:rPr lang="es-MX" dirty="0"/>
                        <a:t>Dañaría significativamente el patrimonio, incumplimientos normativos, etc.</a:t>
                      </a:r>
                    </a:p>
                  </a:txBody>
                  <a:tcPr/>
                </a:tc>
                <a:extLst>
                  <a:ext uri="{0D108BD9-81ED-4DB2-BD59-A6C34878D82A}">
                    <a16:rowId xmlns:a16="http://schemas.microsoft.com/office/drawing/2014/main" val="2952005356"/>
                  </a:ext>
                </a:extLst>
              </a:tr>
              <a:tr h="370840">
                <a:tc>
                  <a:txBody>
                    <a:bodyPr/>
                    <a:lstStyle/>
                    <a:p>
                      <a:pPr algn="ctr"/>
                      <a:r>
                        <a:rPr lang="es-MX" dirty="0"/>
                        <a:t>7</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3211792261"/>
                  </a:ext>
                </a:extLst>
              </a:tr>
              <a:tr h="370840">
                <a:tc>
                  <a:txBody>
                    <a:bodyPr/>
                    <a:lstStyle/>
                    <a:p>
                      <a:pPr algn="ctr"/>
                      <a:r>
                        <a:rPr lang="es-MX" dirty="0"/>
                        <a:t>6</a:t>
                      </a:r>
                    </a:p>
                  </a:txBody>
                  <a:tcPr/>
                </a:tc>
                <a:tc>
                  <a:txBody>
                    <a:bodyPr/>
                    <a:lstStyle/>
                    <a:p>
                      <a:pPr algn="ctr"/>
                      <a:r>
                        <a:rPr lang="es-MX" dirty="0"/>
                        <a:t>Moderado</a:t>
                      </a:r>
                    </a:p>
                  </a:txBody>
                  <a:tcPr/>
                </a:tc>
                <a:tc>
                  <a:txBody>
                    <a:bodyPr/>
                    <a:lstStyle/>
                    <a:p>
                      <a:pPr algn="just"/>
                      <a:r>
                        <a:rPr lang="es-MX" dirty="0"/>
                        <a:t>Causaría, ya sea una pérdida importante de $ o un deterioro de imagen.</a:t>
                      </a:r>
                    </a:p>
                  </a:txBody>
                  <a:tcPr/>
                </a:tc>
                <a:extLst>
                  <a:ext uri="{0D108BD9-81ED-4DB2-BD59-A6C34878D82A}">
                    <a16:rowId xmlns:a16="http://schemas.microsoft.com/office/drawing/2014/main" val="3630462552"/>
                  </a:ext>
                </a:extLst>
              </a:tr>
              <a:tr h="370840">
                <a:tc>
                  <a:txBody>
                    <a:bodyPr/>
                    <a:lstStyle/>
                    <a:p>
                      <a:pPr algn="ctr"/>
                      <a:r>
                        <a:rPr lang="es-MX" dirty="0"/>
                        <a:t>5</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1814994888"/>
                  </a:ext>
                </a:extLst>
              </a:tr>
              <a:tr h="370840">
                <a:tc>
                  <a:txBody>
                    <a:bodyPr/>
                    <a:lstStyle/>
                    <a:p>
                      <a:pPr algn="ctr"/>
                      <a:r>
                        <a:rPr lang="es-MX" dirty="0"/>
                        <a:t>4</a:t>
                      </a:r>
                    </a:p>
                  </a:txBody>
                  <a:tcPr/>
                </a:tc>
                <a:tc>
                  <a:txBody>
                    <a:bodyPr/>
                    <a:lstStyle/>
                    <a:p>
                      <a:pPr algn="ctr"/>
                      <a:r>
                        <a:rPr lang="es-MX" dirty="0"/>
                        <a:t>Bajo</a:t>
                      </a:r>
                    </a:p>
                  </a:txBody>
                  <a:tcPr/>
                </a:tc>
                <a:tc>
                  <a:txBody>
                    <a:bodyPr/>
                    <a:lstStyle/>
                    <a:p>
                      <a:pPr algn="just"/>
                      <a:r>
                        <a:rPr lang="es-MX" dirty="0"/>
                        <a:t>Causa daño moderado de $ e imagen y se puede corregir en el corto tiempo.</a:t>
                      </a:r>
                    </a:p>
                  </a:txBody>
                  <a:tcPr/>
                </a:tc>
                <a:extLst>
                  <a:ext uri="{0D108BD9-81ED-4DB2-BD59-A6C34878D82A}">
                    <a16:rowId xmlns:a16="http://schemas.microsoft.com/office/drawing/2014/main" val="944039573"/>
                  </a:ext>
                </a:extLst>
              </a:tr>
              <a:tr h="370840">
                <a:tc>
                  <a:txBody>
                    <a:bodyPr/>
                    <a:lstStyle/>
                    <a:p>
                      <a:pPr algn="ctr"/>
                      <a:r>
                        <a:rPr lang="es-MX" dirty="0"/>
                        <a:t>3</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4006263365"/>
                  </a:ext>
                </a:extLst>
              </a:tr>
              <a:tr h="370840">
                <a:tc>
                  <a:txBody>
                    <a:bodyPr/>
                    <a:lstStyle/>
                    <a:p>
                      <a:pPr algn="ctr"/>
                      <a:r>
                        <a:rPr lang="es-MX" dirty="0"/>
                        <a:t>2</a:t>
                      </a:r>
                    </a:p>
                  </a:txBody>
                  <a:tcPr/>
                </a:tc>
                <a:tc>
                  <a:txBody>
                    <a:bodyPr/>
                    <a:lstStyle/>
                    <a:p>
                      <a:pPr algn="ctr"/>
                      <a:r>
                        <a:rPr lang="es-MX" dirty="0"/>
                        <a:t>Menor</a:t>
                      </a:r>
                    </a:p>
                  </a:txBody>
                  <a:tcPr/>
                </a:tc>
                <a:tc>
                  <a:txBody>
                    <a:bodyPr/>
                    <a:lstStyle/>
                    <a:p>
                      <a:pPr algn="just"/>
                      <a:r>
                        <a:rPr lang="es-MX" dirty="0"/>
                        <a:t>Riesgo que puede ocasionar pequeños o nulos efectos en la institución.</a:t>
                      </a:r>
                    </a:p>
                  </a:txBody>
                  <a:tcPr/>
                </a:tc>
                <a:extLst>
                  <a:ext uri="{0D108BD9-81ED-4DB2-BD59-A6C34878D82A}">
                    <a16:rowId xmlns:a16="http://schemas.microsoft.com/office/drawing/2014/main" val="3297889445"/>
                  </a:ext>
                </a:extLst>
              </a:tr>
              <a:tr h="370840">
                <a:tc>
                  <a:txBody>
                    <a:bodyPr/>
                    <a:lstStyle/>
                    <a:p>
                      <a:pPr algn="ctr"/>
                      <a:r>
                        <a:rPr lang="es-MX" dirty="0"/>
                        <a:t>1</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196475606"/>
                  </a:ext>
                </a:extLst>
              </a:tr>
            </a:tbl>
          </a:graphicData>
        </a:graphic>
      </p:graphicFrame>
      <p:sp>
        <p:nvSpPr>
          <p:cNvPr id="4" name="Marcador de número de diapositiva 3">
            <a:extLst>
              <a:ext uri="{FF2B5EF4-FFF2-40B4-BE49-F238E27FC236}">
                <a16:creationId xmlns:a16="http://schemas.microsoft.com/office/drawing/2014/main" id="{1B03D784-78B9-46E4-BD03-DF82F1586389}"/>
              </a:ext>
            </a:extLst>
          </p:cNvPr>
          <p:cNvSpPr>
            <a:spLocks noGrp="1"/>
          </p:cNvSpPr>
          <p:nvPr>
            <p:ph type="sldNum" sz="quarter" idx="12"/>
          </p:nvPr>
        </p:nvSpPr>
        <p:spPr/>
        <p:txBody>
          <a:bodyPr/>
          <a:lstStyle/>
          <a:p>
            <a:fld id="{86CB4B4D-7CA3-9044-876B-883B54F8677D}" type="slidenum">
              <a:rPr lang="es-MX" smtClean="0"/>
              <a:t>50</a:t>
            </a:fld>
            <a:endParaRPr lang="es-MX"/>
          </a:p>
        </p:txBody>
      </p:sp>
    </p:spTree>
    <p:extLst>
      <p:ext uri="{BB962C8B-B14F-4D97-AF65-F5344CB8AC3E}">
        <p14:creationId xmlns:p14="http://schemas.microsoft.com/office/powerpoint/2010/main" val="1298984953"/>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55B464A-130C-44E9-B5AF-0B7FBE6C8B49}"/>
              </a:ext>
            </a:extLst>
          </p:cNvPr>
          <p:cNvSpPr>
            <a:spLocks noGrp="1"/>
          </p:cNvSpPr>
          <p:nvPr>
            <p:ph type="title"/>
          </p:nvPr>
        </p:nvSpPr>
        <p:spPr/>
        <p:txBody>
          <a:bodyPr/>
          <a:lstStyle/>
          <a:p>
            <a:pPr algn="ctr"/>
            <a:r>
              <a:rPr lang="es-MX" dirty="0"/>
              <a:t>Valoración de la probabilidad de ocurrencia</a:t>
            </a:r>
          </a:p>
        </p:txBody>
      </p:sp>
      <p:graphicFrame>
        <p:nvGraphicFramePr>
          <p:cNvPr id="9" name="Tabla 9">
            <a:extLst>
              <a:ext uri="{FF2B5EF4-FFF2-40B4-BE49-F238E27FC236}">
                <a16:creationId xmlns:a16="http://schemas.microsoft.com/office/drawing/2014/main" id="{FEF9C12D-D837-4A1D-9C21-47DA09854459}"/>
              </a:ext>
            </a:extLst>
          </p:cNvPr>
          <p:cNvGraphicFramePr>
            <a:graphicFrameLocks noGrp="1"/>
          </p:cNvGraphicFramePr>
          <p:nvPr>
            <p:ph idx="1"/>
            <p:extLst>
              <p:ext uri="{D42A27DB-BD31-4B8C-83A1-F6EECF244321}">
                <p14:modId xmlns:p14="http://schemas.microsoft.com/office/powerpoint/2010/main" val="2285376641"/>
              </p:ext>
            </p:extLst>
          </p:nvPr>
        </p:nvGraphicFramePr>
        <p:xfrm>
          <a:off x="411163" y="1990725"/>
          <a:ext cx="10942635" cy="4079240"/>
        </p:xfrm>
        <a:graphic>
          <a:graphicData uri="http://schemas.openxmlformats.org/drawingml/2006/table">
            <a:tbl>
              <a:tblPr firstRow="1" bandRow="1">
                <a:tableStyleId>{69012ECD-51FC-41F1-AA8D-1B2483CD663E}</a:tableStyleId>
              </a:tblPr>
              <a:tblGrid>
                <a:gridCol w="1626643">
                  <a:extLst>
                    <a:ext uri="{9D8B030D-6E8A-4147-A177-3AD203B41FA5}">
                      <a16:colId xmlns:a16="http://schemas.microsoft.com/office/drawing/2014/main" val="1284810298"/>
                    </a:ext>
                  </a:extLst>
                </a:gridCol>
                <a:gridCol w="3278777">
                  <a:extLst>
                    <a:ext uri="{9D8B030D-6E8A-4147-A177-3AD203B41FA5}">
                      <a16:colId xmlns:a16="http://schemas.microsoft.com/office/drawing/2014/main" val="330528546"/>
                    </a:ext>
                  </a:extLst>
                </a:gridCol>
                <a:gridCol w="6037215">
                  <a:extLst>
                    <a:ext uri="{9D8B030D-6E8A-4147-A177-3AD203B41FA5}">
                      <a16:colId xmlns:a16="http://schemas.microsoft.com/office/drawing/2014/main" val="511766131"/>
                    </a:ext>
                  </a:extLst>
                </a:gridCol>
              </a:tblGrid>
              <a:tr h="370840">
                <a:tc>
                  <a:txBody>
                    <a:bodyPr/>
                    <a:lstStyle/>
                    <a:p>
                      <a:pPr algn="ctr"/>
                      <a:r>
                        <a:rPr lang="es-MX" dirty="0">
                          <a:solidFill>
                            <a:schemeClr val="bg1"/>
                          </a:solidFill>
                        </a:rPr>
                        <a:t>Valor</a:t>
                      </a:r>
                    </a:p>
                  </a:txBody>
                  <a:tcPr/>
                </a:tc>
                <a:tc>
                  <a:txBody>
                    <a:bodyPr/>
                    <a:lstStyle/>
                    <a:p>
                      <a:pPr algn="ctr"/>
                      <a:r>
                        <a:rPr lang="es-MX" dirty="0">
                          <a:solidFill>
                            <a:schemeClr val="bg1"/>
                          </a:solidFill>
                        </a:rPr>
                        <a:t>Probabilidad de </a:t>
                      </a:r>
                      <a:r>
                        <a:rPr lang="es-MX" dirty="0" err="1">
                          <a:solidFill>
                            <a:schemeClr val="bg1"/>
                          </a:solidFill>
                        </a:rPr>
                        <a:t>ocurrenci</a:t>
                      </a:r>
                      <a:endParaRPr lang="es-MX" dirty="0">
                        <a:solidFill>
                          <a:schemeClr val="bg1"/>
                        </a:solidFill>
                      </a:endParaRPr>
                    </a:p>
                  </a:txBody>
                  <a:tcPr/>
                </a:tc>
                <a:tc>
                  <a:txBody>
                    <a:bodyPr/>
                    <a:lstStyle/>
                    <a:p>
                      <a:pPr algn="ctr"/>
                      <a:r>
                        <a:rPr lang="es-MX" dirty="0">
                          <a:solidFill>
                            <a:schemeClr val="bg1"/>
                          </a:solidFill>
                        </a:rPr>
                        <a:t>Descripción</a:t>
                      </a:r>
                    </a:p>
                  </a:txBody>
                  <a:tcPr/>
                </a:tc>
                <a:extLst>
                  <a:ext uri="{0D108BD9-81ED-4DB2-BD59-A6C34878D82A}">
                    <a16:rowId xmlns:a16="http://schemas.microsoft.com/office/drawing/2014/main" val="3058350291"/>
                  </a:ext>
                </a:extLst>
              </a:tr>
              <a:tr h="370840">
                <a:tc>
                  <a:txBody>
                    <a:bodyPr/>
                    <a:lstStyle/>
                    <a:p>
                      <a:pPr algn="ctr"/>
                      <a:r>
                        <a:rPr lang="es-MX" dirty="0"/>
                        <a:t>10</a:t>
                      </a:r>
                    </a:p>
                  </a:txBody>
                  <a:tcPr/>
                </a:tc>
                <a:tc>
                  <a:txBody>
                    <a:bodyPr/>
                    <a:lstStyle/>
                    <a:p>
                      <a:pPr algn="ctr"/>
                      <a:r>
                        <a:rPr lang="es-MX" dirty="0"/>
                        <a:t>Recurrente</a:t>
                      </a:r>
                    </a:p>
                  </a:txBody>
                  <a:tcPr/>
                </a:tc>
                <a:tc>
                  <a:txBody>
                    <a:bodyPr/>
                    <a:lstStyle/>
                    <a:p>
                      <a:pPr algn="just"/>
                      <a:r>
                        <a:rPr lang="es-MX" dirty="0"/>
                        <a:t>Probabilidad muy alta, se tiene la certeza que el riesgo se materialice (90% a 100%)</a:t>
                      </a:r>
                    </a:p>
                  </a:txBody>
                  <a:tcPr/>
                </a:tc>
                <a:extLst>
                  <a:ext uri="{0D108BD9-81ED-4DB2-BD59-A6C34878D82A}">
                    <a16:rowId xmlns:a16="http://schemas.microsoft.com/office/drawing/2014/main" val="1251983367"/>
                  </a:ext>
                </a:extLst>
              </a:tr>
              <a:tr h="370840">
                <a:tc>
                  <a:txBody>
                    <a:bodyPr/>
                    <a:lstStyle/>
                    <a:p>
                      <a:pPr algn="ctr"/>
                      <a:r>
                        <a:rPr lang="es-MX" dirty="0"/>
                        <a:t>9</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1747352095"/>
                  </a:ext>
                </a:extLst>
              </a:tr>
              <a:tr h="370840">
                <a:tc>
                  <a:txBody>
                    <a:bodyPr/>
                    <a:lstStyle/>
                    <a:p>
                      <a:pPr algn="ctr"/>
                      <a:r>
                        <a:rPr lang="es-MX" dirty="0"/>
                        <a:t>8</a:t>
                      </a:r>
                    </a:p>
                  </a:txBody>
                  <a:tcPr/>
                </a:tc>
                <a:tc>
                  <a:txBody>
                    <a:bodyPr/>
                    <a:lstStyle/>
                    <a:p>
                      <a:pPr algn="ctr"/>
                      <a:r>
                        <a:rPr lang="es-MX" dirty="0"/>
                        <a:t>Muy probable</a:t>
                      </a:r>
                    </a:p>
                  </a:txBody>
                  <a:tcPr/>
                </a:tc>
                <a:tc>
                  <a:txBody>
                    <a:bodyPr/>
                    <a:lstStyle/>
                    <a:p>
                      <a:pPr algn="just"/>
                      <a:r>
                        <a:rPr lang="es-MX" dirty="0"/>
                        <a:t>Probabilidad alta (75% a 89%) de que se materialice el riesgo.</a:t>
                      </a:r>
                    </a:p>
                  </a:txBody>
                  <a:tcPr/>
                </a:tc>
                <a:extLst>
                  <a:ext uri="{0D108BD9-81ED-4DB2-BD59-A6C34878D82A}">
                    <a16:rowId xmlns:a16="http://schemas.microsoft.com/office/drawing/2014/main" val="2952005356"/>
                  </a:ext>
                </a:extLst>
              </a:tr>
              <a:tr h="370840">
                <a:tc>
                  <a:txBody>
                    <a:bodyPr/>
                    <a:lstStyle/>
                    <a:p>
                      <a:pPr algn="ctr"/>
                      <a:r>
                        <a:rPr lang="es-MX" dirty="0"/>
                        <a:t>7</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3211792261"/>
                  </a:ext>
                </a:extLst>
              </a:tr>
              <a:tr h="370840">
                <a:tc>
                  <a:txBody>
                    <a:bodyPr/>
                    <a:lstStyle/>
                    <a:p>
                      <a:pPr algn="ctr"/>
                      <a:r>
                        <a:rPr lang="es-MX" dirty="0"/>
                        <a:t>6</a:t>
                      </a:r>
                    </a:p>
                  </a:txBody>
                  <a:tcPr/>
                </a:tc>
                <a:tc>
                  <a:txBody>
                    <a:bodyPr/>
                    <a:lstStyle/>
                    <a:p>
                      <a:pPr algn="ctr"/>
                      <a:r>
                        <a:rPr lang="es-MX" dirty="0"/>
                        <a:t>Probable</a:t>
                      </a:r>
                    </a:p>
                  </a:txBody>
                  <a:tcPr/>
                </a:tc>
                <a:tc>
                  <a:txBody>
                    <a:bodyPr/>
                    <a:lstStyle/>
                    <a:p>
                      <a:pPr algn="just"/>
                      <a:r>
                        <a:rPr lang="es-MX" dirty="0"/>
                        <a:t>Probabilidad de ocurrencia media (51% al 74%).</a:t>
                      </a:r>
                    </a:p>
                  </a:txBody>
                  <a:tcPr/>
                </a:tc>
                <a:extLst>
                  <a:ext uri="{0D108BD9-81ED-4DB2-BD59-A6C34878D82A}">
                    <a16:rowId xmlns:a16="http://schemas.microsoft.com/office/drawing/2014/main" val="3630462552"/>
                  </a:ext>
                </a:extLst>
              </a:tr>
              <a:tr h="370840">
                <a:tc>
                  <a:txBody>
                    <a:bodyPr/>
                    <a:lstStyle/>
                    <a:p>
                      <a:pPr algn="ctr"/>
                      <a:r>
                        <a:rPr lang="es-MX" dirty="0"/>
                        <a:t>5</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1814994888"/>
                  </a:ext>
                </a:extLst>
              </a:tr>
              <a:tr h="370840">
                <a:tc>
                  <a:txBody>
                    <a:bodyPr/>
                    <a:lstStyle/>
                    <a:p>
                      <a:pPr algn="ctr"/>
                      <a:r>
                        <a:rPr lang="es-MX" dirty="0"/>
                        <a:t>4</a:t>
                      </a:r>
                    </a:p>
                  </a:txBody>
                  <a:tcPr/>
                </a:tc>
                <a:tc>
                  <a:txBody>
                    <a:bodyPr/>
                    <a:lstStyle/>
                    <a:p>
                      <a:pPr algn="ctr"/>
                      <a:r>
                        <a:rPr lang="es-MX" dirty="0"/>
                        <a:t>Inusual</a:t>
                      </a:r>
                    </a:p>
                  </a:txBody>
                  <a:tcPr/>
                </a:tc>
                <a:tc>
                  <a:txBody>
                    <a:bodyPr/>
                    <a:lstStyle/>
                    <a:p>
                      <a:pPr algn="just"/>
                      <a:r>
                        <a:rPr lang="es-MX" dirty="0"/>
                        <a:t>Probabilidad baja (25% al 50%).</a:t>
                      </a:r>
                    </a:p>
                  </a:txBody>
                  <a:tcPr/>
                </a:tc>
                <a:extLst>
                  <a:ext uri="{0D108BD9-81ED-4DB2-BD59-A6C34878D82A}">
                    <a16:rowId xmlns:a16="http://schemas.microsoft.com/office/drawing/2014/main" val="944039573"/>
                  </a:ext>
                </a:extLst>
              </a:tr>
              <a:tr h="370840">
                <a:tc>
                  <a:txBody>
                    <a:bodyPr/>
                    <a:lstStyle/>
                    <a:p>
                      <a:pPr algn="ctr"/>
                      <a:r>
                        <a:rPr lang="es-MX" dirty="0"/>
                        <a:t>3</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4006263365"/>
                  </a:ext>
                </a:extLst>
              </a:tr>
              <a:tr h="370840">
                <a:tc>
                  <a:txBody>
                    <a:bodyPr/>
                    <a:lstStyle/>
                    <a:p>
                      <a:pPr algn="ctr"/>
                      <a:r>
                        <a:rPr lang="es-MX" dirty="0"/>
                        <a:t>2</a:t>
                      </a:r>
                    </a:p>
                  </a:txBody>
                  <a:tcPr/>
                </a:tc>
                <a:tc>
                  <a:txBody>
                    <a:bodyPr/>
                    <a:lstStyle/>
                    <a:p>
                      <a:pPr algn="ctr"/>
                      <a:r>
                        <a:rPr lang="es-MX" dirty="0"/>
                        <a:t>Remota</a:t>
                      </a:r>
                    </a:p>
                  </a:txBody>
                  <a:tcPr/>
                </a:tc>
                <a:tc>
                  <a:txBody>
                    <a:bodyPr/>
                    <a:lstStyle/>
                    <a:p>
                      <a:pPr algn="just"/>
                      <a:r>
                        <a:rPr lang="es-MX" dirty="0"/>
                        <a:t>Probabilidad muy baja (1% a 24%).</a:t>
                      </a:r>
                    </a:p>
                  </a:txBody>
                  <a:tcPr/>
                </a:tc>
                <a:extLst>
                  <a:ext uri="{0D108BD9-81ED-4DB2-BD59-A6C34878D82A}">
                    <a16:rowId xmlns:a16="http://schemas.microsoft.com/office/drawing/2014/main" val="3297889445"/>
                  </a:ext>
                </a:extLst>
              </a:tr>
              <a:tr h="370840">
                <a:tc>
                  <a:txBody>
                    <a:bodyPr/>
                    <a:lstStyle/>
                    <a:p>
                      <a:pPr algn="ctr"/>
                      <a:r>
                        <a:rPr lang="es-MX" dirty="0"/>
                        <a:t>1</a:t>
                      </a:r>
                    </a:p>
                  </a:txBody>
                  <a:tcPr/>
                </a:tc>
                <a:tc>
                  <a:txBody>
                    <a:bodyPr/>
                    <a:lstStyle/>
                    <a:p>
                      <a:pPr algn="ctr"/>
                      <a:r>
                        <a:rPr lang="es-MX" dirty="0"/>
                        <a:t>“</a:t>
                      </a:r>
                    </a:p>
                  </a:txBody>
                  <a:tcPr/>
                </a:tc>
                <a:tc>
                  <a:txBody>
                    <a:bodyPr/>
                    <a:lstStyle/>
                    <a:p>
                      <a:pPr algn="ctr"/>
                      <a:r>
                        <a:rPr lang="es-MX" dirty="0"/>
                        <a:t>“</a:t>
                      </a:r>
                    </a:p>
                  </a:txBody>
                  <a:tcPr/>
                </a:tc>
                <a:extLst>
                  <a:ext uri="{0D108BD9-81ED-4DB2-BD59-A6C34878D82A}">
                    <a16:rowId xmlns:a16="http://schemas.microsoft.com/office/drawing/2014/main" val="196475606"/>
                  </a:ext>
                </a:extLst>
              </a:tr>
            </a:tbl>
          </a:graphicData>
        </a:graphic>
      </p:graphicFrame>
      <p:sp>
        <p:nvSpPr>
          <p:cNvPr id="4" name="Marcador de número de diapositiva 3">
            <a:extLst>
              <a:ext uri="{FF2B5EF4-FFF2-40B4-BE49-F238E27FC236}">
                <a16:creationId xmlns:a16="http://schemas.microsoft.com/office/drawing/2014/main" id="{1B03D784-78B9-46E4-BD03-DF82F1586389}"/>
              </a:ext>
            </a:extLst>
          </p:cNvPr>
          <p:cNvSpPr>
            <a:spLocks noGrp="1"/>
          </p:cNvSpPr>
          <p:nvPr>
            <p:ph type="sldNum" sz="quarter" idx="12"/>
          </p:nvPr>
        </p:nvSpPr>
        <p:spPr/>
        <p:txBody>
          <a:bodyPr/>
          <a:lstStyle/>
          <a:p>
            <a:fld id="{86CB4B4D-7CA3-9044-876B-883B54F8677D}" type="slidenum">
              <a:rPr lang="es-MX" smtClean="0"/>
              <a:t>51</a:t>
            </a:fld>
            <a:endParaRPr lang="es-MX"/>
          </a:p>
        </p:txBody>
      </p:sp>
    </p:spTree>
    <p:extLst>
      <p:ext uri="{BB962C8B-B14F-4D97-AF65-F5344CB8AC3E}">
        <p14:creationId xmlns:p14="http://schemas.microsoft.com/office/powerpoint/2010/main" val="1295677559"/>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FAAE1A1-E3B7-433E-A26B-F3C929F2E234}"/>
              </a:ext>
            </a:extLst>
          </p:cNvPr>
          <p:cNvSpPr>
            <a:spLocks noGrp="1"/>
          </p:cNvSpPr>
          <p:nvPr>
            <p:ph type="sldNum" sz="quarter" idx="12"/>
          </p:nvPr>
        </p:nvSpPr>
        <p:spPr/>
        <p:txBody>
          <a:bodyPr/>
          <a:lstStyle/>
          <a:p>
            <a:fld id="{86CB4B4D-7CA3-9044-876B-883B54F8677D}" type="slidenum">
              <a:rPr lang="es-MX" smtClean="0"/>
              <a:t>52</a:t>
            </a:fld>
            <a:endParaRPr lang="es-MX"/>
          </a:p>
        </p:txBody>
      </p:sp>
      <p:sp>
        <p:nvSpPr>
          <p:cNvPr id="5" name="Rectángulo 4">
            <a:extLst>
              <a:ext uri="{FF2B5EF4-FFF2-40B4-BE49-F238E27FC236}">
                <a16:creationId xmlns:a16="http://schemas.microsoft.com/office/drawing/2014/main" id="{5B87C72A-4D56-4F7A-9C34-390D21DC08C4}"/>
              </a:ext>
            </a:extLst>
          </p:cNvPr>
          <p:cNvSpPr/>
          <p:nvPr/>
        </p:nvSpPr>
        <p:spPr>
          <a:xfrm>
            <a:off x="3537447" y="838089"/>
            <a:ext cx="5117106"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Cédula de riesgos</a:t>
            </a:r>
          </a:p>
        </p:txBody>
      </p:sp>
      <p:sp>
        <p:nvSpPr>
          <p:cNvPr id="7" name="Rectángulo: esquinas redondeadas 6">
            <a:extLst>
              <a:ext uri="{FF2B5EF4-FFF2-40B4-BE49-F238E27FC236}">
                <a16:creationId xmlns:a16="http://schemas.microsoft.com/office/drawing/2014/main" id="{BFF20D56-5EE8-444D-B046-DF59BA9E2425}"/>
              </a:ext>
            </a:extLst>
          </p:cNvPr>
          <p:cNvSpPr/>
          <p:nvPr/>
        </p:nvSpPr>
        <p:spPr>
          <a:xfrm>
            <a:off x="3928481" y="2427343"/>
            <a:ext cx="1854926" cy="715087"/>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rgbClr val="000000"/>
                </a:solidFill>
                <a:effectLst/>
                <a:uFillTx/>
                <a:latin typeface="+mj-lt"/>
                <a:ea typeface="+mj-ea"/>
                <a:cs typeface="+mj-cs"/>
                <a:sym typeface="Calibri"/>
              </a:rPr>
              <a:t>Verbo</a:t>
            </a:r>
          </a:p>
          <a:p>
            <a:pPr marL="0" marR="0" indent="0" algn="ctr" defTabSz="914400" rtl="0" fontAlgn="auto" latinLnBrk="0" hangingPunct="0">
              <a:lnSpc>
                <a:spcPct val="100000"/>
              </a:lnSpc>
              <a:spcBef>
                <a:spcPts val="0"/>
              </a:spcBef>
              <a:spcAft>
                <a:spcPts val="0"/>
              </a:spcAft>
              <a:buClrTx/>
              <a:buSzTx/>
              <a:buFontTx/>
              <a:buNone/>
              <a:tabLst/>
            </a:pPr>
            <a:endParaRPr kumimoji="0" lang="es-MX" b="0" i="0" u="none" strike="noStrike" cap="none" spc="0" normalizeH="0" baseline="0" dirty="0">
              <a:ln>
                <a:noFill/>
              </a:ln>
              <a:solidFill>
                <a:srgbClr val="000000"/>
              </a:solidFill>
              <a:effectLst/>
              <a:uFillTx/>
              <a:latin typeface="+mj-lt"/>
              <a:ea typeface="+mj-ea"/>
              <a:cs typeface="+mj-cs"/>
              <a:sym typeface="Calibri"/>
            </a:endParaRPr>
          </a:p>
        </p:txBody>
      </p:sp>
      <p:sp>
        <p:nvSpPr>
          <p:cNvPr id="8" name="Rectángulo: esquinas redondeadas 7">
            <a:extLst>
              <a:ext uri="{FF2B5EF4-FFF2-40B4-BE49-F238E27FC236}">
                <a16:creationId xmlns:a16="http://schemas.microsoft.com/office/drawing/2014/main" id="{FA4672E6-B436-4A43-8252-0B0EE07260F1}"/>
              </a:ext>
            </a:extLst>
          </p:cNvPr>
          <p:cNvSpPr/>
          <p:nvPr/>
        </p:nvSpPr>
        <p:spPr>
          <a:xfrm>
            <a:off x="6667501" y="2427343"/>
            <a:ext cx="1854926" cy="715087"/>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rgbClr val="000000"/>
                </a:solidFill>
                <a:effectLst/>
                <a:uFillTx/>
                <a:latin typeface="+mj-lt"/>
                <a:ea typeface="+mj-ea"/>
                <a:cs typeface="+mj-cs"/>
                <a:sym typeface="Calibri"/>
              </a:rPr>
              <a:t>Factores de riesgo</a:t>
            </a:r>
          </a:p>
        </p:txBody>
      </p:sp>
      <p:sp>
        <p:nvSpPr>
          <p:cNvPr id="9" name="Rectángulo: esquinas redondeadas 8">
            <a:extLst>
              <a:ext uri="{FF2B5EF4-FFF2-40B4-BE49-F238E27FC236}">
                <a16:creationId xmlns:a16="http://schemas.microsoft.com/office/drawing/2014/main" id="{EAF3C019-01DB-4066-BE2A-7882CA346044}"/>
              </a:ext>
            </a:extLst>
          </p:cNvPr>
          <p:cNvSpPr/>
          <p:nvPr/>
        </p:nvSpPr>
        <p:spPr>
          <a:xfrm>
            <a:off x="9366883" y="2348869"/>
            <a:ext cx="1854926" cy="715087"/>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rgbClr val="000000"/>
                </a:solidFill>
                <a:effectLst/>
                <a:uFillTx/>
                <a:latin typeface="+mj-lt"/>
                <a:ea typeface="+mj-ea"/>
                <a:cs typeface="+mj-cs"/>
                <a:sym typeface="Calibri"/>
              </a:rPr>
              <a:t>Efectos e impactos</a:t>
            </a:r>
          </a:p>
        </p:txBody>
      </p:sp>
      <p:sp>
        <p:nvSpPr>
          <p:cNvPr id="10" name="Rectángulo: esquinas redondeadas 9">
            <a:extLst>
              <a:ext uri="{FF2B5EF4-FFF2-40B4-BE49-F238E27FC236}">
                <a16:creationId xmlns:a16="http://schemas.microsoft.com/office/drawing/2014/main" id="{DF8CCB26-11A8-466E-9E90-601FE8B0B202}"/>
              </a:ext>
            </a:extLst>
          </p:cNvPr>
          <p:cNvSpPr/>
          <p:nvPr/>
        </p:nvSpPr>
        <p:spPr>
          <a:xfrm>
            <a:off x="9498875" y="4386672"/>
            <a:ext cx="1854926" cy="1021554"/>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Valoración impacto y probabilidad</a:t>
            </a:r>
            <a:endParaRPr kumimoji="0" lang="es-MX" b="0" i="0" u="none" strike="noStrike" cap="none" spc="0" normalizeH="0" baseline="0" dirty="0">
              <a:ln>
                <a:noFill/>
              </a:ln>
              <a:solidFill>
                <a:srgbClr val="000000"/>
              </a:solidFill>
              <a:effectLst/>
              <a:uFillTx/>
              <a:latin typeface="+mj-lt"/>
              <a:ea typeface="+mj-ea"/>
              <a:cs typeface="+mj-cs"/>
              <a:sym typeface="Calibri"/>
            </a:endParaRPr>
          </a:p>
        </p:txBody>
      </p:sp>
      <p:sp>
        <p:nvSpPr>
          <p:cNvPr id="11" name="Rectángulo: esquinas redondeadas 10">
            <a:extLst>
              <a:ext uri="{FF2B5EF4-FFF2-40B4-BE49-F238E27FC236}">
                <a16:creationId xmlns:a16="http://schemas.microsoft.com/office/drawing/2014/main" id="{5657DF82-886E-459A-94ED-B8F888BEC54F}"/>
              </a:ext>
            </a:extLst>
          </p:cNvPr>
          <p:cNvSpPr/>
          <p:nvPr/>
        </p:nvSpPr>
        <p:spPr>
          <a:xfrm>
            <a:off x="6667501" y="4539905"/>
            <a:ext cx="1854926" cy="715087"/>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Ubicación en cuadrantes</a:t>
            </a:r>
            <a:endParaRPr kumimoji="0" lang="es-MX" b="0" i="0" u="none" strike="noStrike" cap="none" spc="0" normalizeH="0" baseline="0" dirty="0">
              <a:ln>
                <a:noFill/>
              </a:ln>
              <a:solidFill>
                <a:srgbClr val="000000"/>
              </a:solidFill>
              <a:effectLst/>
              <a:uFillTx/>
              <a:latin typeface="+mj-lt"/>
              <a:ea typeface="+mj-ea"/>
              <a:cs typeface="+mj-cs"/>
              <a:sym typeface="Calibri"/>
            </a:endParaRPr>
          </a:p>
        </p:txBody>
      </p:sp>
      <p:sp>
        <p:nvSpPr>
          <p:cNvPr id="12" name="Rectángulo: esquinas redondeadas 11">
            <a:extLst>
              <a:ext uri="{FF2B5EF4-FFF2-40B4-BE49-F238E27FC236}">
                <a16:creationId xmlns:a16="http://schemas.microsoft.com/office/drawing/2014/main" id="{159A2C33-4EAD-4A29-AE14-BA650024AF28}"/>
              </a:ext>
            </a:extLst>
          </p:cNvPr>
          <p:cNvSpPr/>
          <p:nvPr/>
        </p:nvSpPr>
        <p:spPr>
          <a:xfrm>
            <a:off x="3941717" y="4539905"/>
            <a:ext cx="1854926" cy="715087"/>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Suma ponderada</a:t>
            </a:r>
            <a:endParaRPr kumimoji="0" lang="es-MX" b="0" i="0" u="none" strike="noStrike" cap="none" spc="0" normalizeH="0" baseline="0" dirty="0">
              <a:ln>
                <a:noFill/>
              </a:ln>
              <a:solidFill>
                <a:srgbClr val="000000"/>
              </a:solidFill>
              <a:effectLst/>
              <a:uFillTx/>
              <a:latin typeface="+mj-lt"/>
              <a:ea typeface="+mj-ea"/>
              <a:cs typeface="+mj-cs"/>
              <a:sym typeface="Calibri"/>
            </a:endParaRPr>
          </a:p>
        </p:txBody>
      </p:sp>
      <p:sp>
        <p:nvSpPr>
          <p:cNvPr id="13" name="Rectángulo: esquinas redondeadas 12">
            <a:extLst>
              <a:ext uri="{FF2B5EF4-FFF2-40B4-BE49-F238E27FC236}">
                <a16:creationId xmlns:a16="http://schemas.microsoft.com/office/drawing/2014/main" id="{DB67E231-F87E-45B0-87E9-488F1017724E}"/>
              </a:ext>
            </a:extLst>
          </p:cNvPr>
          <p:cNvSpPr/>
          <p:nvPr/>
        </p:nvSpPr>
        <p:spPr>
          <a:xfrm>
            <a:off x="1079347" y="4386671"/>
            <a:ext cx="1854926" cy="1021554"/>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Actividad para atender el riesgo</a:t>
            </a:r>
            <a:endParaRPr kumimoji="0" lang="es-MX" b="0" i="0" u="none" strike="noStrike" cap="none" spc="0" normalizeH="0" baseline="0" dirty="0">
              <a:ln>
                <a:noFill/>
              </a:ln>
              <a:solidFill>
                <a:srgbClr val="000000"/>
              </a:solidFill>
              <a:effectLst/>
              <a:uFillTx/>
              <a:latin typeface="+mj-lt"/>
              <a:ea typeface="+mj-ea"/>
              <a:cs typeface="+mj-cs"/>
              <a:sym typeface="Calibri"/>
            </a:endParaRPr>
          </a:p>
        </p:txBody>
      </p:sp>
      <p:cxnSp>
        <p:nvCxnSpPr>
          <p:cNvPr id="15" name="Conector recto de flecha 14">
            <a:extLst>
              <a:ext uri="{FF2B5EF4-FFF2-40B4-BE49-F238E27FC236}">
                <a16:creationId xmlns:a16="http://schemas.microsoft.com/office/drawing/2014/main" id="{EC03D20D-A2D9-4574-A09D-4B8F857DED84}"/>
              </a:ext>
            </a:extLst>
          </p:cNvPr>
          <p:cNvCxnSpPr>
            <a:cxnSpLocks/>
          </p:cNvCxnSpPr>
          <p:nvPr/>
        </p:nvCxnSpPr>
        <p:spPr>
          <a:xfrm>
            <a:off x="2965269" y="2762794"/>
            <a:ext cx="635726"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Conector recto de flecha 15">
            <a:extLst>
              <a:ext uri="{FF2B5EF4-FFF2-40B4-BE49-F238E27FC236}">
                <a16:creationId xmlns:a16="http://schemas.microsoft.com/office/drawing/2014/main" id="{731E0E4A-FA90-45A7-B080-C754F4D539B2}"/>
              </a:ext>
            </a:extLst>
          </p:cNvPr>
          <p:cNvCxnSpPr>
            <a:cxnSpLocks/>
          </p:cNvCxnSpPr>
          <p:nvPr/>
        </p:nvCxnSpPr>
        <p:spPr>
          <a:xfrm>
            <a:off x="5865919" y="2791418"/>
            <a:ext cx="635726"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 name="Conector recto de flecha 16">
            <a:extLst>
              <a:ext uri="{FF2B5EF4-FFF2-40B4-BE49-F238E27FC236}">
                <a16:creationId xmlns:a16="http://schemas.microsoft.com/office/drawing/2014/main" id="{906BDBAF-7C4C-4811-A0A0-05AB1EC04717}"/>
              </a:ext>
            </a:extLst>
          </p:cNvPr>
          <p:cNvCxnSpPr>
            <a:cxnSpLocks/>
          </p:cNvCxnSpPr>
          <p:nvPr/>
        </p:nvCxnSpPr>
        <p:spPr>
          <a:xfrm>
            <a:off x="8579427" y="2791418"/>
            <a:ext cx="635726"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Conector recto de flecha 17">
            <a:extLst>
              <a:ext uri="{FF2B5EF4-FFF2-40B4-BE49-F238E27FC236}">
                <a16:creationId xmlns:a16="http://schemas.microsoft.com/office/drawing/2014/main" id="{99E396BE-4610-48F8-88EF-9F4388FC958E}"/>
              </a:ext>
            </a:extLst>
          </p:cNvPr>
          <p:cNvCxnSpPr>
            <a:cxnSpLocks/>
          </p:cNvCxnSpPr>
          <p:nvPr/>
        </p:nvCxnSpPr>
        <p:spPr>
          <a:xfrm flipH="1">
            <a:off x="8579427" y="4897449"/>
            <a:ext cx="919448"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Conector recto de flecha 19">
            <a:extLst>
              <a:ext uri="{FF2B5EF4-FFF2-40B4-BE49-F238E27FC236}">
                <a16:creationId xmlns:a16="http://schemas.microsoft.com/office/drawing/2014/main" id="{DB1F5E42-7317-451E-A43B-51D558FDE68E}"/>
              </a:ext>
            </a:extLst>
          </p:cNvPr>
          <p:cNvCxnSpPr>
            <a:cxnSpLocks/>
          </p:cNvCxnSpPr>
          <p:nvPr/>
        </p:nvCxnSpPr>
        <p:spPr>
          <a:xfrm flipH="1">
            <a:off x="5865919" y="4897449"/>
            <a:ext cx="738838"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Conector recto de flecha 21">
            <a:extLst>
              <a:ext uri="{FF2B5EF4-FFF2-40B4-BE49-F238E27FC236}">
                <a16:creationId xmlns:a16="http://schemas.microsoft.com/office/drawing/2014/main" id="{D41C842A-1204-4B57-862C-E96B7B9142ED}"/>
              </a:ext>
            </a:extLst>
          </p:cNvPr>
          <p:cNvCxnSpPr>
            <a:cxnSpLocks/>
          </p:cNvCxnSpPr>
          <p:nvPr/>
        </p:nvCxnSpPr>
        <p:spPr>
          <a:xfrm flipH="1">
            <a:off x="3068576" y="4897449"/>
            <a:ext cx="738838" cy="0"/>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Conector recto de flecha 24">
            <a:extLst>
              <a:ext uri="{FF2B5EF4-FFF2-40B4-BE49-F238E27FC236}">
                <a16:creationId xmlns:a16="http://schemas.microsoft.com/office/drawing/2014/main" id="{7A66FDB3-1596-4CF6-B8B8-42E405FE578C}"/>
              </a:ext>
            </a:extLst>
          </p:cNvPr>
          <p:cNvCxnSpPr>
            <a:cxnSpLocks/>
          </p:cNvCxnSpPr>
          <p:nvPr/>
        </p:nvCxnSpPr>
        <p:spPr>
          <a:xfrm>
            <a:off x="10270744" y="3166112"/>
            <a:ext cx="0" cy="896437"/>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9" name="Rectángulo: esquinas redondeadas 28">
            <a:extLst>
              <a:ext uri="{FF2B5EF4-FFF2-40B4-BE49-F238E27FC236}">
                <a16:creationId xmlns:a16="http://schemas.microsoft.com/office/drawing/2014/main" id="{63F1BB93-4D54-48F4-82FD-E7B8AB975EBF}"/>
              </a:ext>
            </a:extLst>
          </p:cNvPr>
          <p:cNvSpPr/>
          <p:nvPr/>
        </p:nvSpPr>
        <p:spPr>
          <a:xfrm>
            <a:off x="1104836" y="2061997"/>
            <a:ext cx="1854926" cy="1328021"/>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rgbClr val="000000"/>
                </a:solidFill>
                <a:effectLst/>
                <a:uFillTx/>
                <a:latin typeface="+mj-lt"/>
                <a:ea typeface="+mj-ea"/>
                <a:cs typeface="+mj-cs"/>
                <a:sym typeface="Calibri"/>
              </a:rPr>
              <a:t>Objetivo:</a:t>
            </a:r>
          </a:p>
          <a:p>
            <a:pPr marL="0" marR="0" indent="0" algn="ctr" defTabSz="914400" rtl="0" fontAlgn="auto" latinLnBrk="0" hangingPunct="0">
              <a:lnSpc>
                <a:spcPct val="100000"/>
              </a:lnSpc>
              <a:spcBef>
                <a:spcPts val="0"/>
              </a:spcBef>
              <a:spcAft>
                <a:spcPts val="0"/>
              </a:spcAft>
              <a:buClrTx/>
              <a:buSzTx/>
              <a:buFontTx/>
              <a:buNone/>
              <a:tabLst/>
            </a:pPr>
            <a:r>
              <a:rPr lang="es-MX" dirty="0"/>
              <a:t>Prevenir</a:t>
            </a:r>
          </a:p>
          <a:p>
            <a:pPr marL="0" marR="0" indent="0" algn="ctr"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rgbClr val="000000"/>
                </a:solidFill>
                <a:effectLst/>
                <a:uFillTx/>
                <a:latin typeface="+mj-lt"/>
                <a:ea typeface="+mj-ea"/>
                <a:cs typeface="+mj-cs"/>
                <a:sym typeface="Calibri"/>
              </a:rPr>
              <a:t>Detectar</a:t>
            </a:r>
          </a:p>
          <a:p>
            <a:pPr marL="0" marR="0" indent="0" algn="ctr"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rgbClr val="000000"/>
                </a:solidFill>
                <a:effectLst/>
                <a:uFillTx/>
                <a:latin typeface="+mj-lt"/>
                <a:ea typeface="+mj-ea"/>
                <a:cs typeface="+mj-cs"/>
                <a:sym typeface="Calibri"/>
              </a:rPr>
              <a:t>Inhibir</a:t>
            </a:r>
          </a:p>
        </p:txBody>
      </p:sp>
    </p:spTree>
    <p:extLst>
      <p:ext uri="{BB962C8B-B14F-4D97-AF65-F5344CB8AC3E}">
        <p14:creationId xmlns:p14="http://schemas.microsoft.com/office/powerpoint/2010/main" val="61859742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5AE7194-5348-4DD2-A4D7-330753571875}"/>
              </a:ext>
            </a:extLst>
          </p:cNvPr>
          <p:cNvSpPr>
            <a:spLocks noGrp="1"/>
          </p:cNvSpPr>
          <p:nvPr>
            <p:ph type="title"/>
          </p:nvPr>
        </p:nvSpPr>
        <p:spPr/>
        <p:txBody>
          <a:bodyPr/>
          <a:lstStyle/>
          <a:p>
            <a:r>
              <a:rPr lang="es-MX" dirty="0"/>
              <a:t>Actividad no. 11</a:t>
            </a:r>
          </a:p>
        </p:txBody>
      </p:sp>
      <p:sp>
        <p:nvSpPr>
          <p:cNvPr id="6" name="Marcador de texto 5">
            <a:extLst>
              <a:ext uri="{FF2B5EF4-FFF2-40B4-BE49-F238E27FC236}">
                <a16:creationId xmlns:a16="http://schemas.microsoft.com/office/drawing/2014/main" id="{65BA4717-76AF-45B9-A30B-A1D0B5920BB8}"/>
              </a:ext>
            </a:extLst>
          </p:cNvPr>
          <p:cNvSpPr>
            <a:spLocks noGrp="1"/>
          </p:cNvSpPr>
          <p:nvPr>
            <p:ph type="body" sz="half" idx="1"/>
          </p:nvPr>
        </p:nvSpPr>
        <p:spPr>
          <a:xfrm>
            <a:off x="831850" y="2956561"/>
            <a:ext cx="10515600" cy="908429"/>
          </a:xfrm>
        </p:spPr>
        <p:txBody>
          <a:bodyPr>
            <a:normAutofit/>
          </a:bodyPr>
          <a:lstStyle/>
          <a:p>
            <a:pPr algn="ctr"/>
            <a:r>
              <a:rPr lang="es-MX" dirty="0"/>
              <a:t>Taller de elaboración de “Mapa de riesgos”</a:t>
            </a:r>
          </a:p>
          <a:p>
            <a:pPr algn="ctr"/>
            <a:r>
              <a:rPr lang="es-MX" dirty="0"/>
              <a:t>Ejemplo: CONALEP</a:t>
            </a:r>
          </a:p>
        </p:txBody>
      </p:sp>
      <p:sp>
        <p:nvSpPr>
          <p:cNvPr id="4" name="Marcador de número de diapositiva 3">
            <a:extLst>
              <a:ext uri="{FF2B5EF4-FFF2-40B4-BE49-F238E27FC236}">
                <a16:creationId xmlns:a16="http://schemas.microsoft.com/office/drawing/2014/main" id="{2C9C5C18-2907-4C92-AFF3-342864A9B996}"/>
              </a:ext>
            </a:extLst>
          </p:cNvPr>
          <p:cNvSpPr>
            <a:spLocks noGrp="1"/>
          </p:cNvSpPr>
          <p:nvPr>
            <p:ph type="sldNum" sz="quarter" idx="2"/>
          </p:nvPr>
        </p:nvSpPr>
        <p:spPr/>
        <p:txBody>
          <a:bodyPr/>
          <a:lstStyle/>
          <a:p>
            <a:fld id="{86CB4B4D-7CA3-9044-876B-883B54F8677D}" type="slidenum">
              <a:rPr lang="es-MX" smtClean="0"/>
              <a:t>53</a:t>
            </a:fld>
            <a:endParaRPr lang="es-MX"/>
          </a:p>
        </p:txBody>
      </p:sp>
    </p:spTree>
    <p:extLst>
      <p:ext uri="{BB962C8B-B14F-4D97-AF65-F5344CB8AC3E}">
        <p14:creationId xmlns:p14="http://schemas.microsoft.com/office/powerpoint/2010/main" val="4373269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12A705-861C-417B-9017-090E3D5F6C32}"/>
              </a:ext>
            </a:extLst>
          </p:cNvPr>
          <p:cNvSpPr>
            <a:spLocks noGrp="1"/>
          </p:cNvSpPr>
          <p:nvPr>
            <p:ph type="title"/>
          </p:nvPr>
        </p:nvSpPr>
        <p:spPr>
          <a:xfrm>
            <a:off x="831851" y="1738295"/>
            <a:ext cx="10521950" cy="1806096"/>
          </a:xfrm>
        </p:spPr>
        <p:txBody>
          <a:bodyPr/>
          <a:lstStyle/>
          <a:p>
            <a:r>
              <a:rPr lang="es-MX" dirty="0"/>
              <a:t>Resumen PAF</a:t>
            </a:r>
          </a:p>
        </p:txBody>
      </p:sp>
      <p:sp>
        <p:nvSpPr>
          <p:cNvPr id="4" name="Marcador de número de diapositiva 3">
            <a:extLst>
              <a:ext uri="{FF2B5EF4-FFF2-40B4-BE49-F238E27FC236}">
                <a16:creationId xmlns:a16="http://schemas.microsoft.com/office/drawing/2014/main" id="{E072D87E-4844-4B24-9065-0DE428DFEEC1}"/>
              </a:ext>
            </a:extLst>
          </p:cNvPr>
          <p:cNvSpPr>
            <a:spLocks noGrp="1"/>
          </p:cNvSpPr>
          <p:nvPr>
            <p:ph type="sldNum" sz="quarter" idx="2"/>
          </p:nvPr>
        </p:nvSpPr>
        <p:spPr/>
        <p:txBody>
          <a:bodyPr/>
          <a:lstStyle/>
          <a:p>
            <a:fld id="{86CB4B4D-7CA3-9044-876B-883B54F8677D}" type="slidenum">
              <a:rPr lang="es-MX" smtClean="0"/>
              <a:t>54</a:t>
            </a:fld>
            <a:endParaRPr lang="es-MX"/>
          </a:p>
        </p:txBody>
      </p:sp>
    </p:spTree>
    <p:extLst>
      <p:ext uri="{BB962C8B-B14F-4D97-AF65-F5344CB8AC3E}">
        <p14:creationId xmlns:p14="http://schemas.microsoft.com/office/powerpoint/2010/main" val="401424156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52DBF36-4A37-40CA-851B-5A20ADC4E279}"/>
              </a:ext>
            </a:extLst>
          </p:cNvPr>
          <p:cNvSpPr>
            <a:spLocks noGrp="1"/>
          </p:cNvSpPr>
          <p:nvPr>
            <p:ph type="sldNum" sz="quarter" idx="2"/>
          </p:nvPr>
        </p:nvSpPr>
        <p:spPr/>
        <p:txBody>
          <a:bodyPr/>
          <a:lstStyle/>
          <a:p>
            <a:fld id="{86CB4B4D-7CA3-9044-876B-883B54F8677D}" type="slidenum">
              <a:rPr lang="es-MX" smtClean="0"/>
              <a:t>55</a:t>
            </a:fld>
            <a:endParaRPr lang="es-MX"/>
          </a:p>
        </p:txBody>
      </p:sp>
      <p:sp>
        <p:nvSpPr>
          <p:cNvPr id="5" name="Globo: flecha hacia abajo 4">
            <a:extLst>
              <a:ext uri="{FF2B5EF4-FFF2-40B4-BE49-F238E27FC236}">
                <a16:creationId xmlns:a16="http://schemas.microsoft.com/office/drawing/2014/main" id="{0D17C2E6-9268-4AF9-9E49-CBCF1B2E1AF8}"/>
              </a:ext>
            </a:extLst>
          </p:cNvPr>
          <p:cNvSpPr/>
          <p:nvPr/>
        </p:nvSpPr>
        <p:spPr>
          <a:xfrm>
            <a:off x="979714" y="488022"/>
            <a:ext cx="2272937" cy="1414459"/>
          </a:xfrm>
          <a:prstGeom prst="downArrowCallou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Planeación estratégica</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Globo: flecha derecha 6">
            <a:extLst>
              <a:ext uri="{FF2B5EF4-FFF2-40B4-BE49-F238E27FC236}">
                <a16:creationId xmlns:a16="http://schemas.microsoft.com/office/drawing/2014/main" id="{4228CAA9-1AF8-4406-A7BA-BB30096C823B}"/>
              </a:ext>
            </a:extLst>
          </p:cNvPr>
          <p:cNvSpPr/>
          <p:nvPr/>
        </p:nvSpPr>
        <p:spPr>
          <a:xfrm>
            <a:off x="1031966" y="2415852"/>
            <a:ext cx="2429691" cy="2862320"/>
          </a:xfrm>
          <a:prstGeom prst="rightArrowCallou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MX" dirty="0"/>
              <a:t>Permite potenciar los alcances y resultados de la fiscalización.</a:t>
            </a:r>
          </a:p>
          <a:p>
            <a:r>
              <a:rPr lang="es-MX" dirty="0"/>
              <a:t>Base para la selección de </a:t>
            </a:r>
            <a:r>
              <a:rPr lang="es-MX" b="1" dirty="0"/>
              <a:t>sujetos y objetos </a:t>
            </a:r>
            <a:r>
              <a:rPr lang="es-MX" dirty="0"/>
              <a:t>de fiscalización</a:t>
            </a:r>
          </a:p>
        </p:txBody>
      </p:sp>
      <p:sp>
        <p:nvSpPr>
          <p:cNvPr id="8" name="Rectángulo: esquinas redondeadas 7">
            <a:extLst>
              <a:ext uri="{FF2B5EF4-FFF2-40B4-BE49-F238E27FC236}">
                <a16:creationId xmlns:a16="http://schemas.microsoft.com/office/drawing/2014/main" id="{3E6BCF62-22D1-44F4-8DF0-7FDA7579BC53}"/>
              </a:ext>
            </a:extLst>
          </p:cNvPr>
          <p:cNvSpPr/>
          <p:nvPr/>
        </p:nvSpPr>
        <p:spPr>
          <a:xfrm>
            <a:off x="4475052" y="767587"/>
            <a:ext cx="6614765" cy="715087"/>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MX" b="0" i="0" u="none" strike="noStrike" cap="none" spc="0" normalizeH="0" baseline="0" dirty="0">
                <a:ln>
                  <a:noFill/>
                </a:ln>
                <a:solidFill>
                  <a:srgbClr val="000000"/>
                </a:solidFill>
                <a:effectLst/>
                <a:uFillTx/>
                <a:latin typeface="+mj-lt"/>
                <a:ea typeface="+mj-ea"/>
                <a:cs typeface="+mj-cs"/>
                <a:sym typeface="Calibri"/>
              </a:rPr>
              <a:t>Permite establecer prioridades y criterios de selección para un programa de revisiones.</a:t>
            </a:r>
          </a:p>
        </p:txBody>
      </p:sp>
      <p:cxnSp>
        <p:nvCxnSpPr>
          <p:cNvPr id="11" name="Conector recto de flecha 10">
            <a:extLst>
              <a:ext uri="{FF2B5EF4-FFF2-40B4-BE49-F238E27FC236}">
                <a16:creationId xmlns:a16="http://schemas.microsoft.com/office/drawing/2014/main" id="{48CAEA9D-FC49-421A-80CC-130DBBE8A4A0}"/>
              </a:ext>
            </a:extLst>
          </p:cNvPr>
          <p:cNvCxnSpPr/>
          <p:nvPr/>
        </p:nvCxnSpPr>
        <p:spPr>
          <a:xfrm flipV="1">
            <a:off x="3553097" y="1280160"/>
            <a:ext cx="757646" cy="214884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 name="Rectángulo: esquinas redondeadas 11">
            <a:extLst>
              <a:ext uri="{FF2B5EF4-FFF2-40B4-BE49-F238E27FC236}">
                <a16:creationId xmlns:a16="http://schemas.microsoft.com/office/drawing/2014/main" id="{E5EB26AF-E05D-447C-BD0D-D690E54E65A9}"/>
              </a:ext>
            </a:extLst>
          </p:cNvPr>
          <p:cNvSpPr/>
          <p:nvPr/>
        </p:nvSpPr>
        <p:spPr>
          <a:xfrm>
            <a:off x="4475052" y="2055714"/>
            <a:ext cx="6614765" cy="408620"/>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Enfocado a los riesgos de posibles ineficacias y de corrupción</a:t>
            </a:r>
            <a:r>
              <a:rPr kumimoji="0" lang="es-MX" b="0" i="0" u="none" strike="noStrike" cap="none" spc="0" normalizeH="0" baseline="0" dirty="0">
                <a:ln>
                  <a:noFill/>
                </a:ln>
                <a:solidFill>
                  <a:srgbClr val="000000"/>
                </a:solidFill>
                <a:effectLst/>
                <a:uFillTx/>
                <a:latin typeface="+mj-lt"/>
                <a:ea typeface="+mj-ea"/>
                <a:cs typeface="+mj-cs"/>
                <a:sym typeface="Calibri"/>
              </a:rPr>
              <a:t>.</a:t>
            </a:r>
          </a:p>
        </p:txBody>
      </p:sp>
      <p:sp>
        <p:nvSpPr>
          <p:cNvPr id="13" name="Rectángulo: esquinas redondeadas 12">
            <a:extLst>
              <a:ext uri="{FF2B5EF4-FFF2-40B4-BE49-F238E27FC236}">
                <a16:creationId xmlns:a16="http://schemas.microsoft.com/office/drawing/2014/main" id="{6A837DE1-FC05-448A-9836-172BF5C54D71}"/>
              </a:ext>
            </a:extLst>
          </p:cNvPr>
          <p:cNvSpPr/>
          <p:nvPr/>
        </p:nvSpPr>
        <p:spPr>
          <a:xfrm>
            <a:off x="4545269" y="3020380"/>
            <a:ext cx="6614765" cy="408620"/>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Potencia los alcances y resultados de la fiscalización</a:t>
            </a:r>
            <a:r>
              <a:rPr kumimoji="0" lang="es-MX" b="0" i="0" u="none" strike="noStrike" cap="none" spc="0" normalizeH="0" baseline="0" dirty="0">
                <a:ln>
                  <a:noFill/>
                </a:ln>
                <a:solidFill>
                  <a:srgbClr val="000000"/>
                </a:solidFill>
                <a:effectLst/>
                <a:uFillTx/>
                <a:latin typeface="+mj-lt"/>
                <a:ea typeface="+mj-ea"/>
                <a:cs typeface="+mj-cs"/>
                <a:sym typeface="Calibri"/>
              </a:rPr>
              <a:t>.</a:t>
            </a:r>
          </a:p>
        </p:txBody>
      </p:sp>
      <p:sp>
        <p:nvSpPr>
          <p:cNvPr id="14" name="Rectángulo: esquinas redondeadas 13">
            <a:extLst>
              <a:ext uri="{FF2B5EF4-FFF2-40B4-BE49-F238E27FC236}">
                <a16:creationId xmlns:a16="http://schemas.microsoft.com/office/drawing/2014/main" id="{7313B405-C5E4-4B5C-9AC4-F6A82296D4D4}"/>
              </a:ext>
            </a:extLst>
          </p:cNvPr>
          <p:cNvSpPr/>
          <p:nvPr/>
        </p:nvSpPr>
        <p:spPr>
          <a:xfrm>
            <a:off x="4545269" y="3985046"/>
            <a:ext cx="6614765" cy="408620"/>
          </a:xfrm>
          <a:prstGeom prst="roundRect">
            <a:avLst/>
          </a:prstGeom>
          <a:solidFill>
            <a:schemeClr val="accent4">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es-MX" dirty="0"/>
              <a:t>Detecta riesgos y problemas estructurales</a:t>
            </a:r>
            <a:r>
              <a:rPr kumimoji="0" lang="es-MX" b="0" i="0" u="none" strike="noStrike" cap="none" spc="0" normalizeH="0" baseline="0" dirty="0">
                <a:ln>
                  <a:noFill/>
                </a:ln>
                <a:solidFill>
                  <a:srgbClr val="000000"/>
                </a:solidFill>
                <a:effectLst/>
                <a:uFillTx/>
                <a:latin typeface="+mj-lt"/>
                <a:ea typeface="+mj-ea"/>
                <a:cs typeface="+mj-cs"/>
                <a:sym typeface="Calibri"/>
              </a:rPr>
              <a:t>.</a:t>
            </a:r>
          </a:p>
        </p:txBody>
      </p:sp>
      <p:cxnSp>
        <p:nvCxnSpPr>
          <p:cNvPr id="15" name="Conector recto de flecha 14">
            <a:extLst>
              <a:ext uri="{FF2B5EF4-FFF2-40B4-BE49-F238E27FC236}">
                <a16:creationId xmlns:a16="http://schemas.microsoft.com/office/drawing/2014/main" id="{35544CF3-4861-452A-8116-897A30D20D35}"/>
              </a:ext>
            </a:extLst>
          </p:cNvPr>
          <p:cNvCxnSpPr>
            <a:cxnSpLocks/>
          </p:cNvCxnSpPr>
          <p:nvPr/>
        </p:nvCxnSpPr>
        <p:spPr>
          <a:xfrm flipV="1">
            <a:off x="3625966" y="2464334"/>
            <a:ext cx="684777" cy="118020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Conector recto de flecha 17">
            <a:extLst>
              <a:ext uri="{FF2B5EF4-FFF2-40B4-BE49-F238E27FC236}">
                <a16:creationId xmlns:a16="http://schemas.microsoft.com/office/drawing/2014/main" id="{A3EA3979-CB7A-4476-94E1-0751EC1A08ED}"/>
              </a:ext>
            </a:extLst>
          </p:cNvPr>
          <p:cNvCxnSpPr>
            <a:cxnSpLocks/>
          </p:cNvCxnSpPr>
          <p:nvPr/>
        </p:nvCxnSpPr>
        <p:spPr>
          <a:xfrm flipV="1">
            <a:off x="3625966" y="3317966"/>
            <a:ext cx="776217" cy="529046"/>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Conector recto de flecha 20">
            <a:extLst>
              <a:ext uri="{FF2B5EF4-FFF2-40B4-BE49-F238E27FC236}">
                <a16:creationId xmlns:a16="http://schemas.microsoft.com/office/drawing/2014/main" id="{755AE204-97F1-4DF9-9DE1-B990E63FCCF9}"/>
              </a:ext>
            </a:extLst>
          </p:cNvPr>
          <p:cNvCxnSpPr>
            <a:cxnSpLocks/>
          </p:cNvCxnSpPr>
          <p:nvPr/>
        </p:nvCxnSpPr>
        <p:spPr>
          <a:xfrm>
            <a:off x="3625966" y="4081461"/>
            <a:ext cx="776217" cy="10789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7276810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5B31A74-6931-4C7A-A73F-F60019386064}"/>
              </a:ext>
            </a:extLst>
          </p:cNvPr>
          <p:cNvSpPr>
            <a:spLocks noGrp="1"/>
          </p:cNvSpPr>
          <p:nvPr>
            <p:ph type="title"/>
          </p:nvPr>
        </p:nvSpPr>
        <p:spPr/>
        <p:txBody>
          <a:bodyPr/>
          <a:lstStyle/>
          <a:p>
            <a:pPr algn="ctr"/>
            <a:r>
              <a:rPr lang="es-MX" dirty="0"/>
              <a:t>DGRPF</a:t>
            </a:r>
            <a:br>
              <a:rPr lang="es-MX" dirty="0"/>
            </a:br>
            <a:r>
              <a:rPr lang="es-MX" dirty="0"/>
              <a:t>art. 8</a:t>
            </a:r>
          </a:p>
        </p:txBody>
      </p:sp>
      <p:sp>
        <p:nvSpPr>
          <p:cNvPr id="6" name="Marcador de texto 5">
            <a:extLst>
              <a:ext uri="{FF2B5EF4-FFF2-40B4-BE49-F238E27FC236}">
                <a16:creationId xmlns:a16="http://schemas.microsoft.com/office/drawing/2014/main" id="{BAD2594E-5A82-404A-B90B-5BB5047B63F9}"/>
              </a:ext>
            </a:extLst>
          </p:cNvPr>
          <p:cNvSpPr>
            <a:spLocks noGrp="1"/>
          </p:cNvSpPr>
          <p:nvPr>
            <p:ph type="body" sz="half" idx="1"/>
          </p:nvPr>
        </p:nvSpPr>
        <p:spPr>
          <a:xfrm>
            <a:off x="4785360" y="2113279"/>
            <a:ext cx="6568441" cy="2631441"/>
          </a:xfrm>
        </p:spPr>
        <p:txBody>
          <a:bodyPr/>
          <a:lstStyle/>
          <a:p>
            <a:pPr>
              <a:lnSpc>
                <a:spcPct val="150000"/>
              </a:lnSpc>
            </a:pPr>
            <a:r>
              <a:rPr lang="es-MX" dirty="0"/>
              <a:t>Las </a:t>
            </a:r>
            <a:r>
              <a:rPr lang="es-MX" b="1" dirty="0"/>
              <a:t>reglas generales de la planeación </a:t>
            </a:r>
            <a:r>
              <a:rPr lang="es-MX" dirty="0"/>
              <a:t>establecen que la programación de los actos de fiscalización deberá sujetarse a un marco metodológico general con </a:t>
            </a:r>
            <a:r>
              <a:rPr lang="es-MX" b="1" dirty="0"/>
              <a:t>cuatro principios básicos</a:t>
            </a:r>
            <a:r>
              <a:rPr lang="es-MX" dirty="0"/>
              <a:t>.</a:t>
            </a:r>
          </a:p>
        </p:txBody>
      </p:sp>
      <p:sp>
        <p:nvSpPr>
          <p:cNvPr id="4" name="Marcador de número de diapositiva 3">
            <a:extLst>
              <a:ext uri="{FF2B5EF4-FFF2-40B4-BE49-F238E27FC236}">
                <a16:creationId xmlns:a16="http://schemas.microsoft.com/office/drawing/2014/main" id="{33A3A077-0C74-498B-AABB-6139B2333648}"/>
              </a:ext>
            </a:extLst>
          </p:cNvPr>
          <p:cNvSpPr>
            <a:spLocks noGrp="1"/>
          </p:cNvSpPr>
          <p:nvPr>
            <p:ph type="sldNum" sz="quarter" idx="2"/>
          </p:nvPr>
        </p:nvSpPr>
        <p:spPr/>
        <p:txBody>
          <a:bodyPr/>
          <a:lstStyle/>
          <a:p>
            <a:fld id="{86CB4B4D-7CA3-9044-876B-883B54F8677D}" type="slidenum">
              <a:rPr lang="es-MX" smtClean="0"/>
              <a:t>56</a:t>
            </a:fld>
            <a:endParaRPr lang="es-MX"/>
          </a:p>
        </p:txBody>
      </p:sp>
    </p:spTree>
    <p:extLst>
      <p:ext uri="{BB962C8B-B14F-4D97-AF65-F5344CB8AC3E}">
        <p14:creationId xmlns:p14="http://schemas.microsoft.com/office/powerpoint/2010/main" val="133925891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F582747-9A11-41D0-9F85-FB5292BCD5E2}"/>
              </a:ext>
            </a:extLst>
          </p:cNvPr>
          <p:cNvSpPr>
            <a:spLocks noGrp="1"/>
          </p:cNvSpPr>
          <p:nvPr>
            <p:ph type="sldNum" sz="quarter" idx="2"/>
          </p:nvPr>
        </p:nvSpPr>
        <p:spPr>
          <a:xfrm>
            <a:off x="11057789" y="5827022"/>
            <a:ext cx="263983" cy="269241"/>
          </a:xfrm>
        </p:spPr>
        <p:txBody>
          <a:bodyPr/>
          <a:lstStyle/>
          <a:p>
            <a:fld id="{86CB4B4D-7CA3-9044-876B-883B54F8677D}" type="slidenum">
              <a:rPr lang="es-MX" smtClean="0"/>
              <a:t>57</a:t>
            </a:fld>
            <a:endParaRPr lang="es-MX"/>
          </a:p>
        </p:txBody>
      </p:sp>
      <p:sp>
        <p:nvSpPr>
          <p:cNvPr id="7" name="Diagrama de flujo: cinta perforada 6">
            <a:extLst>
              <a:ext uri="{FF2B5EF4-FFF2-40B4-BE49-F238E27FC236}">
                <a16:creationId xmlns:a16="http://schemas.microsoft.com/office/drawing/2014/main" id="{D50E8B83-8B1F-4364-A450-D5A9685EE9F7}"/>
              </a:ext>
            </a:extLst>
          </p:cNvPr>
          <p:cNvSpPr/>
          <p:nvPr/>
        </p:nvSpPr>
        <p:spPr>
          <a:xfrm>
            <a:off x="1175523" y="520961"/>
            <a:ext cx="4348584" cy="2448874"/>
          </a:xfrm>
          <a:prstGeom prst="flowChartPunchedTap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342900" marR="0" indent="-342900" algn="l" defTabSz="914400" rtl="0" fontAlgn="auto" latinLnBrk="0" hangingPunct="0">
              <a:lnSpc>
                <a:spcPct val="100000"/>
              </a:lnSpc>
              <a:spcBef>
                <a:spcPts val="0"/>
              </a:spcBef>
              <a:spcAft>
                <a:spcPts val="0"/>
              </a:spcAft>
              <a:buClrTx/>
              <a:buSzTx/>
              <a:buFontTx/>
              <a:buAutoNum type="arabicParenR"/>
              <a:tabLst/>
            </a:pPr>
            <a:r>
              <a:rPr kumimoji="0" lang="es-MX" sz="1800" b="1" i="0" u="none" strike="noStrike" cap="none" spc="0" normalizeH="0" baseline="0" dirty="0">
                <a:ln>
                  <a:noFill/>
                </a:ln>
                <a:solidFill>
                  <a:srgbClr val="000000"/>
                </a:solidFill>
                <a:effectLst/>
                <a:uFillTx/>
                <a:latin typeface="+mj-lt"/>
                <a:ea typeface="+mj-ea"/>
                <a:cs typeface="+mj-cs"/>
                <a:sym typeface="Calibri"/>
              </a:rPr>
              <a:t>Fuentes de información:</a:t>
            </a:r>
          </a:p>
          <a:p>
            <a:pPr marR="0" algn="l" defTabSz="914400" rtl="0" fontAlgn="auto" latinLnBrk="0" hangingPunct="0">
              <a:lnSpc>
                <a:spcPct val="100000"/>
              </a:lnSpc>
              <a:spcBef>
                <a:spcPts val="0"/>
              </a:spcBef>
              <a:spcAft>
                <a:spcPts val="0"/>
              </a:spcAft>
              <a:buClrTx/>
              <a:buSzTx/>
              <a:tabLst/>
            </a:pPr>
            <a:r>
              <a:rPr lang="es-MX" dirty="0"/>
              <a:t>Documentos que satisfacen una demanda de conocimiento o insumos de planeación y programación para determinar actos de fiscalización.</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Diagrama de flujo: cinta perforada 7">
            <a:extLst>
              <a:ext uri="{FF2B5EF4-FFF2-40B4-BE49-F238E27FC236}">
                <a16:creationId xmlns:a16="http://schemas.microsoft.com/office/drawing/2014/main" id="{61A286CE-2EBE-42DD-A109-83F25763A603}"/>
              </a:ext>
            </a:extLst>
          </p:cNvPr>
          <p:cNvSpPr/>
          <p:nvPr/>
        </p:nvSpPr>
        <p:spPr>
          <a:xfrm>
            <a:off x="6468719" y="750544"/>
            <a:ext cx="4438453" cy="1989710"/>
          </a:xfrm>
          <a:prstGeom prst="flowChartPunchedTap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l" defTabSz="914400" rtl="0" fontAlgn="auto" latinLnBrk="0" hangingPunct="0">
              <a:lnSpc>
                <a:spcPct val="100000"/>
              </a:lnSpc>
              <a:spcBef>
                <a:spcPts val="0"/>
              </a:spcBef>
              <a:spcAft>
                <a:spcPts val="0"/>
              </a:spcAft>
              <a:buClrTx/>
              <a:buSzTx/>
              <a:tabLst/>
            </a:pPr>
            <a:r>
              <a:rPr kumimoji="0" lang="es-MX" sz="1800" b="1" i="0" u="none" strike="noStrike" cap="none" spc="0" normalizeH="0" baseline="0" dirty="0">
                <a:ln>
                  <a:noFill/>
                </a:ln>
                <a:solidFill>
                  <a:srgbClr val="000000"/>
                </a:solidFill>
                <a:effectLst/>
                <a:uFillTx/>
                <a:latin typeface="+mj-lt"/>
                <a:ea typeface="+mj-ea"/>
                <a:cs typeface="+mj-cs"/>
                <a:sym typeface="Calibri"/>
              </a:rPr>
              <a:t>2) Criterios de análisis de información:</a:t>
            </a:r>
          </a:p>
          <a:p>
            <a:pPr marR="0" algn="l" defTabSz="914400" rtl="0" fontAlgn="auto" latinLnBrk="0" hangingPunct="0">
              <a:lnSpc>
                <a:spcPct val="100000"/>
              </a:lnSpc>
              <a:spcBef>
                <a:spcPts val="0"/>
              </a:spcBef>
              <a:spcAft>
                <a:spcPts val="0"/>
              </a:spcAft>
              <a:buClrTx/>
              <a:buSzTx/>
              <a:tabLst/>
            </a:pPr>
            <a:r>
              <a:rPr lang="es-MX" dirty="0"/>
              <a:t>Conjunto de variables que permiten desarrollar un diagnóstico de los sujetos y objetos de posible fiscalización.</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Diagrama de flujo: cinta perforada 8">
            <a:extLst>
              <a:ext uri="{FF2B5EF4-FFF2-40B4-BE49-F238E27FC236}">
                <a16:creationId xmlns:a16="http://schemas.microsoft.com/office/drawing/2014/main" id="{AC88A585-6900-43C1-BC68-F13BA91E49C5}"/>
              </a:ext>
            </a:extLst>
          </p:cNvPr>
          <p:cNvSpPr/>
          <p:nvPr/>
        </p:nvSpPr>
        <p:spPr>
          <a:xfrm>
            <a:off x="1143494" y="3386309"/>
            <a:ext cx="4348584" cy="1989710"/>
          </a:xfrm>
          <a:prstGeom prst="flowChartPunchedTap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l" defTabSz="914400" rtl="0" fontAlgn="auto" latinLnBrk="0" hangingPunct="0">
              <a:lnSpc>
                <a:spcPct val="100000"/>
              </a:lnSpc>
              <a:spcBef>
                <a:spcPts val="0"/>
              </a:spcBef>
              <a:spcAft>
                <a:spcPts val="0"/>
              </a:spcAft>
              <a:buClrTx/>
              <a:buSzTx/>
              <a:tabLst/>
            </a:pPr>
            <a:r>
              <a:rPr lang="es-MX" b="1" dirty="0"/>
              <a:t>3</a:t>
            </a:r>
            <a:r>
              <a:rPr kumimoji="0" lang="es-MX" sz="1800" b="1" i="0" u="none" strike="noStrike" cap="none" spc="0" normalizeH="0" baseline="0" dirty="0">
                <a:ln>
                  <a:noFill/>
                </a:ln>
                <a:solidFill>
                  <a:srgbClr val="000000"/>
                </a:solidFill>
                <a:effectLst/>
                <a:uFillTx/>
                <a:latin typeface="+mj-lt"/>
                <a:ea typeface="+mj-ea"/>
                <a:cs typeface="+mj-cs"/>
                <a:sym typeface="Calibri"/>
              </a:rPr>
              <a:t>) Criterios de selección:</a:t>
            </a:r>
          </a:p>
          <a:p>
            <a:pPr marR="0" algn="l" defTabSz="914400" rtl="0" fontAlgn="auto" latinLnBrk="0" hangingPunct="0">
              <a:lnSpc>
                <a:spcPct val="100000"/>
              </a:lnSpc>
              <a:spcBef>
                <a:spcPts val="0"/>
              </a:spcBef>
              <a:spcAft>
                <a:spcPts val="0"/>
              </a:spcAft>
              <a:buClrTx/>
              <a:buSzTx/>
              <a:tabLst/>
            </a:pPr>
            <a:r>
              <a:rPr lang="es-MX" dirty="0"/>
              <a:t>Reglas de decisión o parámetros para orientar la selección de sujetos y objetos de fiscalización.</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0" name="Diagrama de flujo: cinta perforada 9">
            <a:extLst>
              <a:ext uri="{FF2B5EF4-FFF2-40B4-BE49-F238E27FC236}">
                <a16:creationId xmlns:a16="http://schemas.microsoft.com/office/drawing/2014/main" id="{E26EE13F-AAE9-4832-8F1D-ED9D2202CFCE}"/>
              </a:ext>
            </a:extLst>
          </p:cNvPr>
          <p:cNvSpPr/>
          <p:nvPr/>
        </p:nvSpPr>
        <p:spPr>
          <a:xfrm>
            <a:off x="6383877" y="3081312"/>
            <a:ext cx="4523295" cy="2448874"/>
          </a:xfrm>
          <a:prstGeom prst="flowChartPunchedTap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R="0" algn="l" defTabSz="914400" rtl="0" fontAlgn="auto" latinLnBrk="0" hangingPunct="0">
              <a:lnSpc>
                <a:spcPct val="100000"/>
              </a:lnSpc>
              <a:spcBef>
                <a:spcPts val="0"/>
              </a:spcBef>
              <a:spcAft>
                <a:spcPts val="0"/>
              </a:spcAft>
              <a:buClrTx/>
              <a:buSzTx/>
              <a:tabLst/>
            </a:pPr>
            <a:r>
              <a:rPr kumimoji="0" lang="es-MX" sz="1800" b="1" i="0" u="none" strike="noStrike" cap="none" spc="0" normalizeH="0" baseline="0" dirty="0">
                <a:ln>
                  <a:noFill/>
                </a:ln>
                <a:solidFill>
                  <a:srgbClr val="000000"/>
                </a:solidFill>
                <a:effectLst/>
                <a:uFillTx/>
                <a:latin typeface="+mj-lt"/>
                <a:ea typeface="+mj-ea"/>
                <a:cs typeface="+mj-cs"/>
                <a:sym typeface="Calibri"/>
              </a:rPr>
              <a:t>4) Análisis de la capacidad operativa:</a:t>
            </a:r>
          </a:p>
          <a:p>
            <a:pPr marR="0" algn="l" defTabSz="914400" rtl="0" fontAlgn="auto" latinLnBrk="0" hangingPunct="0">
              <a:lnSpc>
                <a:spcPct val="100000"/>
              </a:lnSpc>
              <a:spcBef>
                <a:spcPts val="0"/>
              </a:spcBef>
              <a:spcAft>
                <a:spcPts val="0"/>
              </a:spcAft>
              <a:buClrTx/>
              <a:buSzTx/>
              <a:tabLst/>
            </a:pPr>
            <a:r>
              <a:rPr lang="es-MX" dirty="0"/>
              <a:t>Examen de los recursos disponibles, análisis de perfil, experiencia del personal y demás circunstancias que fluyan para realizar actos de fiscalización.</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41618769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03A6700-067D-424E-BAAF-565C6CFEA24D}"/>
              </a:ext>
            </a:extLst>
          </p:cNvPr>
          <p:cNvSpPr>
            <a:spLocks noGrp="1"/>
          </p:cNvSpPr>
          <p:nvPr>
            <p:ph type="title"/>
          </p:nvPr>
        </p:nvSpPr>
        <p:spPr/>
        <p:txBody>
          <a:bodyPr/>
          <a:lstStyle/>
          <a:p>
            <a:pPr algn="ctr"/>
            <a:r>
              <a:rPr lang="es-MX" dirty="0"/>
              <a:t>Fuentes de información</a:t>
            </a:r>
          </a:p>
        </p:txBody>
      </p:sp>
      <p:sp>
        <p:nvSpPr>
          <p:cNvPr id="6" name="Marcador de texto 5">
            <a:extLst>
              <a:ext uri="{FF2B5EF4-FFF2-40B4-BE49-F238E27FC236}">
                <a16:creationId xmlns:a16="http://schemas.microsoft.com/office/drawing/2014/main" id="{1668731C-AB86-4510-B86E-7E2271EC4389}"/>
              </a:ext>
            </a:extLst>
          </p:cNvPr>
          <p:cNvSpPr>
            <a:spLocks noGrp="1"/>
          </p:cNvSpPr>
          <p:nvPr>
            <p:ph type="body" sz="half" idx="1"/>
          </p:nvPr>
        </p:nvSpPr>
        <p:spPr>
          <a:xfrm>
            <a:off x="5029200" y="568858"/>
            <a:ext cx="6324600" cy="5608105"/>
          </a:xfrm>
        </p:spPr>
        <p:txBody>
          <a:bodyPr>
            <a:normAutofit/>
          </a:bodyPr>
          <a:lstStyle/>
          <a:p>
            <a:pPr marL="342900" indent="-342900">
              <a:buFont typeface="Wingdings" panose="05000000000000000000" pitchFamily="2" charset="2"/>
              <a:buChar char="ü"/>
            </a:pPr>
            <a:r>
              <a:rPr lang="es-MX" sz="2200" dirty="0"/>
              <a:t>Constitución, tratados y leyes.</a:t>
            </a:r>
          </a:p>
          <a:p>
            <a:pPr marL="342900" indent="-342900">
              <a:buFont typeface="Wingdings" panose="05000000000000000000" pitchFamily="2" charset="2"/>
              <a:buChar char="ü"/>
            </a:pPr>
            <a:r>
              <a:rPr lang="es-MX" sz="2200" dirty="0"/>
              <a:t>Objetivos de desarrollo sostenible (ODS).</a:t>
            </a:r>
          </a:p>
          <a:p>
            <a:pPr marL="342900" indent="-342900">
              <a:buFont typeface="Wingdings" panose="05000000000000000000" pitchFamily="2" charset="2"/>
              <a:buChar char="ü"/>
            </a:pPr>
            <a:r>
              <a:rPr lang="es-MX" sz="2200" dirty="0"/>
              <a:t>PND, sectorial, institucional.</a:t>
            </a:r>
          </a:p>
          <a:p>
            <a:pPr marL="342900" indent="-342900">
              <a:buFont typeface="Wingdings" panose="05000000000000000000" pitchFamily="2" charset="2"/>
              <a:buChar char="ü"/>
            </a:pPr>
            <a:r>
              <a:rPr lang="es-MX" sz="2200" dirty="0"/>
              <a:t>PEF y ley de ingresos.</a:t>
            </a:r>
          </a:p>
          <a:p>
            <a:pPr marL="342900" indent="-342900">
              <a:buFont typeface="Wingdings" panose="05000000000000000000" pitchFamily="2" charset="2"/>
              <a:buChar char="ü"/>
            </a:pPr>
            <a:r>
              <a:rPr lang="es-MX" sz="2200" dirty="0"/>
              <a:t>Informe presidencial y comparecencia de Secretarios.</a:t>
            </a:r>
          </a:p>
          <a:p>
            <a:pPr marL="342900" indent="-342900">
              <a:buFont typeface="Wingdings" panose="05000000000000000000" pitchFamily="2" charset="2"/>
              <a:buChar char="ü"/>
            </a:pPr>
            <a:r>
              <a:rPr lang="es-MX" sz="2200" dirty="0"/>
              <a:t>Cuenta Pública de la SHCP.</a:t>
            </a:r>
          </a:p>
          <a:p>
            <a:pPr marL="342900" indent="-342900">
              <a:buFont typeface="Wingdings" panose="05000000000000000000" pitchFamily="2" charset="2"/>
              <a:buChar char="ü"/>
            </a:pPr>
            <a:r>
              <a:rPr lang="es-MX" sz="2200" dirty="0"/>
              <a:t>Programas prioritarios del Presidente.</a:t>
            </a:r>
          </a:p>
          <a:p>
            <a:pPr marL="342900" indent="-342900">
              <a:buFont typeface="Wingdings" panose="05000000000000000000" pitchFamily="2" charset="2"/>
              <a:buChar char="ü"/>
            </a:pPr>
            <a:r>
              <a:rPr lang="es-MX" sz="2200" dirty="0"/>
              <a:t>Áreas sensibles a la corrupción identificadas en el PTAR y por el INEGI.</a:t>
            </a:r>
          </a:p>
          <a:p>
            <a:pPr marL="342900" indent="-342900">
              <a:buFont typeface="Wingdings" panose="05000000000000000000" pitchFamily="2" charset="2"/>
              <a:buChar char="ü"/>
            </a:pPr>
            <a:r>
              <a:rPr lang="es-MX" sz="2200" dirty="0"/>
              <a:t>Mapas de riesgos presentados en COCODI.</a:t>
            </a:r>
          </a:p>
          <a:p>
            <a:pPr marL="342900" indent="-342900">
              <a:buFont typeface="Wingdings" panose="05000000000000000000" pitchFamily="2" charset="2"/>
              <a:buChar char="ü"/>
            </a:pPr>
            <a:r>
              <a:rPr lang="es-MX" sz="2200" dirty="0"/>
              <a:t>Denuncias interpuestas en el área de Quejas del OIC.</a:t>
            </a:r>
          </a:p>
          <a:p>
            <a:pPr marL="342900" indent="-342900">
              <a:buFont typeface="Wingdings" panose="05000000000000000000" pitchFamily="2" charset="2"/>
              <a:buChar char="ü"/>
            </a:pPr>
            <a:r>
              <a:rPr lang="es-MX" sz="2200" dirty="0"/>
              <a:t>Notas periodísticas.</a:t>
            </a:r>
          </a:p>
        </p:txBody>
      </p:sp>
      <p:sp>
        <p:nvSpPr>
          <p:cNvPr id="4" name="Marcador de número de diapositiva 3">
            <a:extLst>
              <a:ext uri="{FF2B5EF4-FFF2-40B4-BE49-F238E27FC236}">
                <a16:creationId xmlns:a16="http://schemas.microsoft.com/office/drawing/2014/main" id="{84744C37-B0E5-49F3-86B0-F6FDF6534E8E}"/>
              </a:ext>
            </a:extLst>
          </p:cNvPr>
          <p:cNvSpPr>
            <a:spLocks noGrp="1"/>
          </p:cNvSpPr>
          <p:nvPr>
            <p:ph type="sldNum" sz="quarter" idx="2"/>
          </p:nvPr>
        </p:nvSpPr>
        <p:spPr/>
        <p:txBody>
          <a:bodyPr/>
          <a:lstStyle/>
          <a:p>
            <a:fld id="{86CB4B4D-7CA3-9044-876B-883B54F8677D}" type="slidenum">
              <a:rPr lang="es-MX" smtClean="0"/>
              <a:t>58</a:t>
            </a:fld>
            <a:endParaRPr lang="es-MX"/>
          </a:p>
        </p:txBody>
      </p:sp>
    </p:spTree>
    <p:extLst>
      <p:ext uri="{BB962C8B-B14F-4D97-AF65-F5344CB8AC3E}">
        <p14:creationId xmlns:p14="http://schemas.microsoft.com/office/powerpoint/2010/main" val="303835516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615D1-003C-45E9-BCAD-14F211C5F4AB}"/>
              </a:ext>
            </a:extLst>
          </p:cNvPr>
          <p:cNvSpPr>
            <a:spLocks noGrp="1"/>
          </p:cNvSpPr>
          <p:nvPr>
            <p:ph type="title"/>
          </p:nvPr>
        </p:nvSpPr>
        <p:spPr/>
        <p:txBody>
          <a:bodyPr>
            <a:normAutofit fontScale="90000"/>
          </a:bodyPr>
          <a:lstStyle/>
          <a:p>
            <a:pPr algn="ctr"/>
            <a:r>
              <a:rPr lang="es-MX" dirty="0"/>
              <a:t>Criterios para el análisis de la información</a:t>
            </a:r>
          </a:p>
        </p:txBody>
      </p:sp>
      <p:sp>
        <p:nvSpPr>
          <p:cNvPr id="3" name="Marcador de texto 2">
            <a:extLst>
              <a:ext uri="{FF2B5EF4-FFF2-40B4-BE49-F238E27FC236}">
                <a16:creationId xmlns:a16="http://schemas.microsoft.com/office/drawing/2014/main" id="{4450083A-A838-4322-8A1E-C8B53B8C6454}"/>
              </a:ext>
            </a:extLst>
          </p:cNvPr>
          <p:cNvSpPr>
            <a:spLocks noGrp="1"/>
          </p:cNvSpPr>
          <p:nvPr>
            <p:ph type="body" sz="half" idx="1"/>
          </p:nvPr>
        </p:nvSpPr>
        <p:spPr/>
        <p:txBody>
          <a:bodyPr/>
          <a:lstStyle/>
          <a:p>
            <a:pPr marL="342900" indent="-342900">
              <a:buFont typeface="Courier New" panose="02070309020205020404" pitchFamily="49" charset="0"/>
              <a:buChar char="o"/>
            </a:pPr>
            <a:r>
              <a:rPr lang="es-MX" dirty="0"/>
              <a:t>Importancia relativa del tema.</a:t>
            </a:r>
          </a:p>
          <a:p>
            <a:pPr marL="342900" indent="-342900">
              <a:buFont typeface="Courier New" panose="02070309020205020404" pitchFamily="49" charset="0"/>
              <a:buChar char="o"/>
            </a:pPr>
            <a:r>
              <a:rPr lang="es-MX" dirty="0"/>
              <a:t>Previsible efecto en la mejora de la acción gubernamental.</a:t>
            </a:r>
          </a:p>
          <a:p>
            <a:pPr marL="342900" indent="-342900">
              <a:buFont typeface="Courier New" panose="02070309020205020404" pitchFamily="49" charset="0"/>
              <a:buChar char="o"/>
            </a:pPr>
            <a:r>
              <a:rPr lang="es-MX" dirty="0"/>
              <a:t>Interés público.</a:t>
            </a:r>
          </a:p>
          <a:p>
            <a:pPr marL="342900" indent="-342900">
              <a:buFont typeface="Courier New" panose="02070309020205020404" pitchFamily="49" charset="0"/>
              <a:buChar char="o"/>
            </a:pPr>
            <a:r>
              <a:rPr lang="es-MX" dirty="0"/>
              <a:t>Potenciales riesgos para la ejecución de los actos de fiscalización.</a:t>
            </a:r>
          </a:p>
          <a:p>
            <a:pPr marL="342900" indent="-342900">
              <a:buFont typeface="Courier New" panose="02070309020205020404" pitchFamily="49" charset="0"/>
              <a:buChar char="o"/>
            </a:pPr>
            <a:r>
              <a:rPr lang="es-MX" dirty="0"/>
              <a:t>Momento oportuno para efectuar los trabajos de fiscalización.</a:t>
            </a:r>
          </a:p>
          <a:p>
            <a:pPr marL="342900" indent="-342900">
              <a:buFont typeface="Courier New" panose="02070309020205020404" pitchFamily="49" charset="0"/>
              <a:buChar char="o"/>
            </a:pPr>
            <a:r>
              <a:rPr lang="es-MX" dirty="0"/>
              <a:t>Solicitudes de las autoridades competentes y demandas ciudadanas.</a:t>
            </a:r>
          </a:p>
        </p:txBody>
      </p:sp>
      <p:sp>
        <p:nvSpPr>
          <p:cNvPr id="4" name="Marcador de número de diapositiva 3">
            <a:extLst>
              <a:ext uri="{FF2B5EF4-FFF2-40B4-BE49-F238E27FC236}">
                <a16:creationId xmlns:a16="http://schemas.microsoft.com/office/drawing/2014/main" id="{D27C4AEB-A1C6-476C-BF54-D73A25C9F981}"/>
              </a:ext>
            </a:extLst>
          </p:cNvPr>
          <p:cNvSpPr>
            <a:spLocks noGrp="1"/>
          </p:cNvSpPr>
          <p:nvPr>
            <p:ph type="sldNum" sz="quarter" idx="2"/>
          </p:nvPr>
        </p:nvSpPr>
        <p:spPr/>
        <p:txBody>
          <a:bodyPr/>
          <a:lstStyle/>
          <a:p>
            <a:fld id="{86CB4B4D-7CA3-9044-876B-883B54F8677D}" type="slidenum">
              <a:rPr lang="es-MX" smtClean="0"/>
              <a:t>59</a:t>
            </a:fld>
            <a:endParaRPr lang="es-MX"/>
          </a:p>
        </p:txBody>
      </p:sp>
      <p:sp>
        <p:nvSpPr>
          <p:cNvPr id="5" name="Rectángulo 4">
            <a:extLst>
              <a:ext uri="{FF2B5EF4-FFF2-40B4-BE49-F238E27FC236}">
                <a16:creationId xmlns:a16="http://schemas.microsoft.com/office/drawing/2014/main" id="{BBE86BAC-5AA2-41D3-A009-F8C645D143F7}"/>
              </a:ext>
            </a:extLst>
          </p:cNvPr>
          <p:cNvSpPr/>
          <p:nvPr/>
        </p:nvSpPr>
        <p:spPr>
          <a:xfrm>
            <a:off x="534717" y="2644170"/>
            <a:ext cx="4006804" cy="1569660"/>
          </a:xfrm>
          <a:prstGeom prst="rect">
            <a:avLst/>
          </a:prstGeom>
          <a:noFill/>
        </p:spPr>
        <p:txBody>
          <a:bodyPr wrap="square" lIns="91440" tIns="45720" rIns="91440" bIns="45720">
            <a:spAutoFit/>
          </a:bodyPr>
          <a:lstStyle/>
          <a:p>
            <a:pPr algn="ctr"/>
            <a:r>
              <a:rPr lang="es-ES" sz="2400" b="0" cap="none" spc="0" dirty="0">
                <a:ln w="0"/>
                <a:solidFill>
                  <a:schemeClr val="tx1"/>
                </a:solidFill>
              </a:rPr>
              <a:t>Servirán de guía para la selección de los posibles sujetos y objetos de fiscalización</a:t>
            </a:r>
          </a:p>
        </p:txBody>
      </p:sp>
    </p:spTree>
    <p:extLst>
      <p:ext uri="{BB962C8B-B14F-4D97-AF65-F5344CB8AC3E}">
        <p14:creationId xmlns:p14="http://schemas.microsoft.com/office/powerpoint/2010/main" val="10448314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BB5CD-50DF-423C-82AC-546B6011871A}"/>
              </a:ext>
            </a:extLst>
          </p:cNvPr>
          <p:cNvSpPr>
            <a:spLocks noGrp="1"/>
          </p:cNvSpPr>
          <p:nvPr>
            <p:ph type="title"/>
          </p:nvPr>
        </p:nvSpPr>
        <p:spPr>
          <a:xfrm>
            <a:off x="831850" y="1693380"/>
            <a:ext cx="10521950" cy="897422"/>
          </a:xfrm>
        </p:spPr>
        <p:txBody>
          <a:bodyPr/>
          <a:lstStyle/>
          <a:p>
            <a:r>
              <a:rPr lang="es-MX" dirty="0">
                <a:solidFill>
                  <a:srgbClr val="990033"/>
                </a:solidFill>
              </a:rPr>
              <a:t>Definición de actos de fiscalización</a:t>
            </a:r>
          </a:p>
        </p:txBody>
      </p:sp>
      <p:sp>
        <p:nvSpPr>
          <p:cNvPr id="3" name="Marcador de texto 2">
            <a:extLst>
              <a:ext uri="{FF2B5EF4-FFF2-40B4-BE49-F238E27FC236}">
                <a16:creationId xmlns:a16="http://schemas.microsoft.com/office/drawing/2014/main" id="{F7F209A5-8194-4EFF-9F06-8AC7FCF9DCF1}"/>
              </a:ext>
            </a:extLst>
          </p:cNvPr>
          <p:cNvSpPr>
            <a:spLocks noGrp="1"/>
          </p:cNvSpPr>
          <p:nvPr>
            <p:ph type="body" sz="half" idx="1"/>
          </p:nvPr>
        </p:nvSpPr>
        <p:spPr>
          <a:xfrm>
            <a:off x="831850" y="2956561"/>
            <a:ext cx="10515600" cy="561891"/>
          </a:xfrm>
        </p:spPr>
        <p:txBody>
          <a:bodyPr/>
          <a:lstStyle/>
          <a:p>
            <a:pPr algn="ctr"/>
            <a:r>
              <a:rPr lang="es-MX" dirty="0">
                <a:solidFill>
                  <a:srgbClr val="C00000"/>
                </a:solidFill>
              </a:rPr>
              <a:t>SFP</a:t>
            </a:r>
          </a:p>
        </p:txBody>
      </p:sp>
      <p:sp>
        <p:nvSpPr>
          <p:cNvPr id="4" name="Marcador de número de diapositiva 3">
            <a:extLst>
              <a:ext uri="{FF2B5EF4-FFF2-40B4-BE49-F238E27FC236}">
                <a16:creationId xmlns:a16="http://schemas.microsoft.com/office/drawing/2014/main" id="{A491F6FB-CE4A-4484-8FDB-DC98A9DBF2EB}"/>
              </a:ext>
            </a:extLst>
          </p:cNvPr>
          <p:cNvSpPr>
            <a:spLocks noGrp="1"/>
          </p:cNvSpPr>
          <p:nvPr>
            <p:ph type="sldNum" sz="quarter" idx="2"/>
          </p:nvPr>
        </p:nvSpPr>
        <p:spPr/>
        <p:txBody>
          <a:bodyPr/>
          <a:lstStyle/>
          <a:p>
            <a:fld id="{86CB4B4D-7CA3-9044-876B-883B54F8677D}" type="slidenum">
              <a:rPr lang="es-MX" smtClean="0"/>
              <a:t>6</a:t>
            </a:fld>
            <a:endParaRPr lang="es-MX"/>
          </a:p>
        </p:txBody>
      </p:sp>
    </p:spTree>
    <p:extLst>
      <p:ext uri="{BB962C8B-B14F-4D97-AF65-F5344CB8AC3E}">
        <p14:creationId xmlns:p14="http://schemas.microsoft.com/office/powerpoint/2010/main" val="298479119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B1ABA-6024-4B65-AD3C-789D70EAAD75}"/>
              </a:ext>
            </a:extLst>
          </p:cNvPr>
          <p:cNvSpPr>
            <a:spLocks noGrp="1"/>
          </p:cNvSpPr>
          <p:nvPr>
            <p:ph type="title"/>
          </p:nvPr>
        </p:nvSpPr>
        <p:spPr/>
        <p:txBody>
          <a:bodyPr/>
          <a:lstStyle/>
          <a:p>
            <a:r>
              <a:rPr lang="es-MX" dirty="0"/>
              <a:t>Criterios de </a:t>
            </a:r>
            <a:br>
              <a:rPr lang="es-MX" dirty="0"/>
            </a:br>
            <a:r>
              <a:rPr lang="es-MX" dirty="0"/>
              <a:t>selección</a:t>
            </a:r>
          </a:p>
        </p:txBody>
      </p:sp>
      <p:sp>
        <p:nvSpPr>
          <p:cNvPr id="3" name="Marcador de texto 2">
            <a:extLst>
              <a:ext uri="{FF2B5EF4-FFF2-40B4-BE49-F238E27FC236}">
                <a16:creationId xmlns:a16="http://schemas.microsoft.com/office/drawing/2014/main" id="{D841004F-FC80-4A1E-9330-81078F477EE7}"/>
              </a:ext>
            </a:extLst>
          </p:cNvPr>
          <p:cNvSpPr>
            <a:spLocks noGrp="1"/>
          </p:cNvSpPr>
          <p:nvPr>
            <p:ph type="body" sz="half" idx="1"/>
          </p:nvPr>
        </p:nvSpPr>
        <p:spPr>
          <a:xfrm>
            <a:off x="5029200" y="1825625"/>
            <a:ext cx="6324600" cy="2667998"/>
          </a:xfrm>
        </p:spPr>
        <p:txBody>
          <a:bodyPr/>
          <a:lstStyle/>
          <a:p>
            <a:pPr marL="342900" indent="-342900">
              <a:lnSpc>
                <a:spcPct val="200000"/>
              </a:lnSpc>
              <a:buFont typeface="Wingdings" panose="05000000000000000000" pitchFamily="2" charset="2"/>
              <a:buChar char="Ø"/>
            </a:pPr>
            <a:r>
              <a:rPr lang="es-MX" dirty="0"/>
              <a:t>Importancia.</a:t>
            </a:r>
          </a:p>
          <a:p>
            <a:pPr marL="342900" indent="-342900">
              <a:lnSpc>
                <a:spcPct val="200000"/>
              </a:lnSpc>
              <a:buFont typeface="Wingdings" panose="05000000000000000000" pitchFamily="2" charset="2"/>
              <a:buChar char="Ø"/>
            </a:pPr>
            <a:r>
              <a:rPr lang="es-MX" dirty="0"/>
              <a:t>Pertinencia.</a:t>
            </a:r>
          </a:p>
          <a:p>
            <a:pPr marL="342900" indent="-342900">
              <a:lnSpc>
                <a:spcPct val="200000"/>
              </a:lnSpc>
              <a:buFont typeface="Wingdings" panose="05000000000000000000" pitchFamily="2" charset="2"/>
              <a:buChar char="Ø"/>
            </a:pPr>
            <a:r>
              <a:rPr lang="es-MX" dirty="0"/>
              <a:t>Factibilidad.</a:t>
            </a:r>
          </a:p>
        </p:txBody>
      </p:sp>
      <p:sp>
        <p:nvSpPr>
          <p:cNvPr id="4" name="Marcador de número de diapositiva 3">
            <a:extLst>
              <a:ext uri="{FF2B5EF4-FFF2-40B4-BE49-F238E27FC236}">
                <a16:creationId xmlns:a16="http://schemas.microsoft.com/office/drawing/2014/main" id="{D3010CB6-469C-4FB5-BE7D-F2098540C9E6}"/>
              </a:ext>
            </a:extLst>
          </p:cNvPr>
          <p:cNvSpPr>
            <a:spLocks noGrp="1"/>
          </p:cNvSpPr>
          <p:nvPr>
            <p:ph type="sldNum" sz="quarter" idx="2"/>
          </p:nvPr>
        </p:nvSpPr>
        <p:spPr/>
        <p:txBody>
          <a:bodyPr/>
          <a:lstStyle/>
          <a:p>
            <a:fld id="{86CB4B4D-7CA3-9044-876B-883B54F8677D}" type="slidenum">
              <a:rPr lang="es-MX" smtClean="0"/>
              <a:t>60</a:t>
            </a:fld>
            <a:endParaRPr lang="es-MX"/>
          </a:p>
        </p:txBody>
      </p:sp>
      <p:sp>
        <p:nvSpPr>
          <p:cNvPr id="5" name="Rectángulo 4">
            <a:extLst>
              <a:ext uri="{FF2B5EF4-FFF2-40B4-BE49-F238E27FC236}">
                <a16:creationId xmlns:a16="http://schemas.microsoft.com/office/drawing/2014/main" id="{42916D6E-30DA-47DD-B7E5-97FDEA633E4F}"/>
              </a:ext>
            </a:extLst>
          </p:cNvPr>
          <p:cNvSpPr/>
          <p:nvPr/>
        </p:nvSpPr>
        <p:spPr>
          <a:xfrm>
            <a:off x="460398" y="2521059"/>
            <a:ext cx="4006804" cy="1815882"/>
          </a:xfrm>
          <a:prstGeom prst="rect">
            <a:avLst/>
          </a:prstGeom>
          <a:noFill/>
        </p:spPr>
        <p:txBody>
          <a:bodyPr wrap="square" lIns="91440" tIns="45720" rIns="91440" bIns="45720">
            <a:spAutoFit/>
          </a:bodyPr>
          <a:lstStyle/>
          <a:p>
            <a:pPr algn="ctr"/>
            <a:r>
              <a:rPr lang="es-ES" sz="2800" b="0" cap="none" spc="0" dirty="0">
                <a:ln w="0"/>
                <a:solidFill>
                  <a:schemeClr val="tx1"/>
                </a:solidFill>
              </a:rPr>
              <a:t>El universo de actos de fiscalización deberá someterse a las </a:t>
            </a:r>
            <a:r>
              <a:rPr lang="es-ES" sz="2800" b="1" cap="none" spc="0" dirty="0">
                <a:ln w="0"/>
                <a:solidFill>
                  <a:schemeClr val="tx1"/>
                </a:solidFill>
              </a:rPr>
              <a:t>reglas de decisión:</a:t>
            </a:r>
          </a:p>
        </p:txBody>
      </p:sp>
    </p:spTree>
    <p:extLst>
      <p:ext uri="{BB962C8B-B14F-4D97-AF65-F5344CB8AC3E}">
        <p14:creationId xmlns:p14="http://schemas.microsoft.com/office/powerpoint/2010/main" val="209465938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512AC0-71B2-4E64-8FC2-49C4C68D966C}"/>
              </a:ext>
            </a:extLst>
          </p:cNvPr>
          <p:cNvSpPr>
            <a:spLocks noGrp="1"/>
          </p:cNvSpPr>
          <p:nvPr>
            <p:ph type="title"/>
          </p:nvPr>
        </p:nvSpPr>
        <p:spPr/>
        <p:txBody>
          <a:bodyPr/>
          <a:lstStyle/>
          <a:p>
            <a:pPr algn="ctr"/>
            <a:r>
              <a:rPr lang="es-MX" dirty="0"/>
              <a:t>Importancia</a:t>
            </a:r>
          </a:p>
        </p:txBody>
      </p:sp>
      <p:sp>
        <p:nvSpPr>
          <p:cNvPr id="6" name="Marcador de texto 5">
            <a:extLst>
              <a:ext uri="{FF2B5EF4-FFF2-40B4-BE49-F238E27FC236}">
                <a16:creationId xmlns:a16="http://schemas.microsoft.com/office/drawing/2014/main" id="{C3DC7145-1A7D-4E3C-8444-E5E8A55AC775}"/>
              </a:ext>
            </a:extLst>
          </p:cNvPr>
          <p:cNvSpPr>
            <a:spLocks noGrp="1"/>
          </p:cNvSpPr>
          <p:nvPr>
            <p:ph type="body" sz="half" idx="1"/>
          </p:nvPr>
        </p:nvSpPr>
        <p:spPr/>
        <p:txBody>
          <a:bodyPr/>
          <a:lstStyle/>
          <a:p>
            <a:pPr algn="just">
              <a:lnSpc>
                <a:spcPct val="200000"/>
              </a:lnSpc>
            </a:pPr>
            <a:r>
              <a:rPr lang="es-MX" dirty="0"/>
              <a:t>Significa que la fiscalización, por su alcance, características o circunstancias, debe ser lo suficientemente representativa e importante; y que los aspectos que se fiscalizarán involucran recursos cuantiosos y operaciones vastas, complejas, delicadas o estratégicas.</a:t>
            </a:r>
          </a:p>
        </p:txBody>
      </p:sp>
      <p:sp>
        <p:nvSpPr>
          <p:cNvPr id="4" name="Marcador de número de diapositiva 3">
            <a:extLst>
              <a:ext uri="{FF2B5EF4-FFF2-40B4-BE49-F238E27FC236}">
                <a16:creationId xmlns:a16="http://schemas.microsoft.com/office/drawing/2014/main" id="{679FD595-9E33-4837-AA3F-922599DFF9DE}"/>
              </a:ext>
            </a:extLst>
          </p:cNvPr>
          <p:cNvSpPr>
            <a:spLocks noGrp="1"/>
          </p:cNvSpPr>
          <p:nvPr>
            <p:ph type="sldNum" sz="quarter" idx="2"/>
          </p:nvPr>
        </p:nvSpPr>
        <p:spPr/>
        <p:txBody>
          <a:bodyPr/>
          <a:lstStyle/>
          <a:p>
            <a:fld id="{86CB4B4D-7CA3-9044-876B-883B54F8677D}" type="slidenum">
              <a:rPr lang="es-MX" smtClean="0"/>
              <a:t>61</a:t>
            </a:fld>
            <a:endParaRPr lang="es-MX"/>
          </a:p>
        </p:txBody>
      </p:sp>
    </p:spTree>
    <p:extLst>
      <p:ext uri="{BB962C8B-B14F-4D97-AF65-F5344CB8AC3E}">
        <p14:creationId xmlns:p14="http://schemas.microsoft.com/office/powerpoint/2010/main" val="273315499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EC81C-08A0-44AF-B30C-E0006AB1B62A}"/>
              </a:ext>
            </a:extLst>
          </p:cNvPr>
          <p:cNvSpPr>
            <a:spLocks noGrp="1"/>
          </p:cNvSpPr>
          <p:nvPr>
            <p:ph type="title"/>
          </p:nvPr>
        </p:nvSpPr>
        <p:spPr/>
        <p:txBody>
          <a:bodyPr/>
          <a:lstStyle/>
          <a:p>
            <a:pPr algn="ctr"/>
            <a:r>
              <a:rPr lang="es-MX" dirty="0"/>
              <a:t>Pertinencia</a:t>
            </a:r>
          </a:p>
        </p:txBody>
      </p:sp>
      <p:sp>
        <p:nvSpPr>
          <p:cNvPr id="3" name="Marcador de texto 2">
            <a:extLst>
              <a:ext uri="{FF2B5EF4-FFF2-40B4-BE49-F238E27FC236}">
                <a16:creationId xmlns:a16="http://schemas.microsoft.com/office/drawing/2014/main" id="{CCEDCB61-D847-4379-AEB4-072FBCF531CE}"/>
              </a:ext>
            </a:extLst>
          </p:cNvPr>
          <p:cNvSpPr>
            <a:spLocks noGrp="1"/>
          </p:cNvSpPr>
          <p:nvPr>
            <p:ph type="body" sz="half" idx="1"/>
          </p:nvPr>
        </p:nvSpPr>
        <p:spPr/>
        <p:txBody>
          <a:bodyPr/>
          <a:lstStyle/>
          <a:p>
            <a:pPr>
              <a:lnSpc>
                <a:spcPct val="150000"/>
              </a:lnSpc>
            </a:pPr>
            <a:r>
              <a:rPr lang="es-MX" dirty="0"/>
              <a:t>Implica que los actos de fiscalización aportarán elementos para mejorar la operación o corregir irregularidades, ineficiencias u omisiones; además de que existen inconsistencias que justifican la necesidad de ejecutar tales actos.</a:t>
            </a:r>
          </a:p>
          <a:p>
            <a:pPr algn="just">
              <a:lnSpc>
                <a:spcPct val="150000"/>
              </a:lnSpc>
            </a:pPr>
            <a:r>
              <a:rPr lang="es-MX" dirty="0"/>
              <a:t>El interés de que la SFP acompañe a todos los sectores y ejecutores del gasto para que se alcancen los resultados previstos.</a:t>
            </a:r>
          </a:p>
        </p:txBody>
      </p:sp>
      <p:sp>
        <p:nvSpPr>
          <p:cNvPr id="4" name="Marcador de número de diapositiva 3">
            <a:extLst>
              <a:ext uri="{FF2B5EF4-FFF2-40B4-BE49-F238E27FC236}">
                <a16:creationId xmlns:a16="http://schemas.microsoft.com/office/drawing/2014/main" id="{BB25C287-1C32-4FBE-B990-00952229D075}"/>
              </a:ext>
            </a:extLst>
          </p:cNvPr>
          <p:cNvSpPr>
            <a:spLocks noGrp="1"/>
          </p:cNvSpPr>
          <p:nvPr>
            <p:ph type="sldNum" sz="quarter" idx="2"/>
          </p:nvPr>
        </p:nvSpPr>
        <p:spPr/>
        <p:txBody>
          <a:bodyPr/>
          <a:lstStyle/>
          <a:p>
            <a:fld id="{86CB4B4D-7CA3-9044-876B-883B54F8677D}" type="slidenum">
              <a:rPr lang="es-MX" smtClean="0"/>
              <a:t>62</a:t>
            </a:fld>
            <a:endParaRPr lang="es-MX"/>
          </a:p>
        </p:txBody>
      </p:sp>
    </p:spTree>
    <p:extLst>
      <p:ext uri="{BB962C8B-B14F-4D97-AF65-F5344CB8AC3E}">
        <p14:creationId xmlns:p14="http://schemas.microsoft.com/office/powerpoint/2010/main" val="3243313411"/>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0FB5F-77D9-4851-8D3A-64A73E7663A4}"/>
              </a:ext>
            </a:extLst>
          </p:cNvPr>
          <p:cNvSpPr>
            <a:spLocks noGrp="1"/>
          </p:cNvSpPr>
          <p:nvPr>
            <p:ph type="title"/>
          </p:nvPr>
        </p:nvSpPr>
        <p:spPr/>
        <p:txBody>
          <a:bodyPr/>
          <a:lstStyle/>
          <a:p>
            <a:pPr algn="ctr"/>
            <a:r>
              <a:rPr lang="es-MX" dirty="0"/>
              <a:t>Factibilidad</a:t>
            </a:r>
          </a:p>
        </p:txBody>
      </p:sp>
      <p:sp>
        <p:nvSpPr>
          <p:cNvPr id="3" name="Marcador de texto 2">
            <a:extLst>
              <a:ext uri="{FF2B5EF4-FFF2-40B4-BE49-F238E27FC236}">
                <a16:creationId xmlns:a16="http://schemas.microsoft.com/office/drawing/2014/main" id="{BDFA8D11-9EC1-44A6-BF37-3CD040319E31}"/>
              </a:ext>
            </a:extLst>
          </p:cNvPr>
          <p:cNvSpPr>
            <a:spLocks noGrp="1"/>
          </p:cNvSpPr>
          <p:nvPr>
            <p:ph type="body" sz="half" idx="1"/>
          </p:nvPr>
        </p:nvSpPr>
        <p:spPr/>
        <p:txBody>
          <a:bodyPr/>
          <a:lstStyle/>
          <a:p>
            <a:pPr algn="just">
              <a:lnSpc>
                <a:spcPct val="200000"/>
              </a:lnSpc>
            </a:pPr>
            <a:r>
              <a:rPr lang="es-MX" dirty="0"/>
              <a:t>Se basa en que las condiciones funcionales, operativas y documentales permitan practicar la revisión; que es posible estimar previamente las implicaciones de la ejecución y que la realización es viable en términos de tiempo.</a:t>
            </a:r>
          </a:p>
        </p:txBody>
      </p:sp>
      <p:sp>
        <p:nvSpPr>
          <p:cNvPr id="4" name="Marcador de número de diapositiva 3">
            <a:extLst>
              <a:ext uri="{FF2B5EF4-FFF2-40B4-BE49-F238E27FC236}">
                <a16:creationId xmlns:a16="http://schemas.microsoft.com/office/drawing/2014/main" id="{33D9EF9E-D889-4ADB-BAFB-94AB9DF888E9}"/>
              </a:ext>
            </a:extLst>
          </p:cNvPr>
          <p:cNvSpPr>
            <a:spLocks noGrp="1"/>
          </p:cNvSpPr>
          <p:nvPr>
            <p:ph type="sldNum" sz="quarter" idx="2"/>
          </p:nvPr>
        </p:nvSpPr>
        <p:spPr/>
        <p:txBody>
          <a:bodyPr/>
          <a:lstStyle/>
          <a:p>
            <a:fld id="{86CB4B4D-7CA3-9044-876B-883B54F8677D}" type="slidenum">
              <a:rPr lang="es-MX" smtClean="0"/>
              <a:t>63</a:t>
            </a:fld>
            <a:endParaRPr lang="es-MX"/>
          </a:p>
        </p:txBody>
      </p:sp>
    </p:spTree>
    <p:extLst>
      <p:ext uri="{BB962C8B-B14F-4D97-AF65-F5344CB8AC3E}">
        <p14:creationId xmlns:p14="http://schemas.microsoft.com/office/powerpoint/2010/main" val="198295613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F0A75D6-CD45-47D1-B15D-185A3D1A28E4}"/>
              </a:ext>
            </a:extLst>
          </p:cNvPr>
          <p:cNvPicPr>
            <a:picLocks noChangeAspect="1"/>
          </p:cNvPicPr>
          <p:nvPr/>
        </p:nvPicPr>
        <p:blipFill>
          <a:blip r:embed="rId2"/>
          <a:stretch>
            <a:fillRect/>
          </a:stretch>
        </p:blipFill>
        <p:spPr>
          <a:xfrm>
            <a:off x="914400" y="1051523"/>
            <a:ext cx="11277600" cy="4754954"/>
          </a:xfrm>
          <a:prstGeom prst="rect">
            <a:avLst/>
          </a:prstGeom>
        </p:spPr>
      </p:pic>
      <p:sp>
        <p:nvSpPr>
          <p:cNvPr id="6" name="Elipse 5">
            <a:extLst>
              <a:ext uri="{FF2B5EF4-FFF2-40B4-BE49-F238E27FC236}">
                <a16:creationId xmlns:a16="http://schemas.microsoft.com/office/drawing/2014/main" id="{EE7C9908-26A7-4731-85B4-B1E23F8C23A4}"/>
              </a:ext>
            </a:extLst>
          </p:cNvPr>
          <p:cNvSpPr/>
          <p:nvPr/>
        </p:nvSpPr>
        <p:spPr>
          <a:xfrm>
            <a:off x="6853286" y="970344"/>
            <a:ext cx="1065229" cy="5495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19748533"/>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C58AF5-86D8-496D-8DEE-2E222BF38F28}"/>
              </a:ext>
            </a:extLst>
          </p:cNvPr>
          <p:cNvPicPr>
            <a:picLocks noChangeAspect="1"/>
          </p:cNvPicPr>
          <p:nvPr/>
        </p:nvPicPr>
        <p:blipFill>
          <a:blip r:embed="rId2"/>
          <a:stretch>
            <a:fillRect/>
          </a:stretch>
        </p:blipFill>
        <p:spPr>
          <a:xfrm>
            <a:off x="1715679" y="415750"/>
            <a:ext cx="10140979" cy="6026500"/>
          </a:xfrm>
          <a:prstGeom prst="rect">
            <a:avLst/>
          </a:prstGeom>
        </p:spPr>
      </p:pic>
      <p:sp>
        <p:nvSpPr>
          <p:cNvPr id="6" name="Elipse 5">
            <a:extLst>
              <a:ext uri="{FF2B5EF4-FFF2-40B4-BE49-F238E27FC236}">
                <a16:creationId xmlns:a16="http://schemas.microsoft.com/office/drawing/2014/main" id="{528F3B9A-7CA8-4DBE-B2E8-6AEEEFEECAA7}"/>
              </a:ext>
            </a:extLst>
          </p:cNvPr>
          <p:cNvSpPr/>
          <p:nvPr/>
        </p:nvSpPr>
        <p:spPr>
          <a:xfrm>
            <a:off x="9030878" y="140954"/>
            <a:ext cx="2130459" cy="5495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07710882"/>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31D3CAB-5F79-4E17-88A5-C0A2858DD449}"/>
              </a:ext>
            </a:extLst>
          </p:cNvPr>
          <p:cNvPicPr>
            <a:picLocks noChangeAspect="1"/>
          </p:cNvPicPr>
          <p:nvPr/>
        </p:nvPicPr>
        <p:blipFill>
          <a:blip r:embed="rId2"/>
          <a:stretch>
            <a:fillRect/>
          </a:stretch>
        </p:blipFill>
        <p:spPr>
          <a:xfrm>
            <a:off x="380983" y="404482"/>
            <a:ext cx="11811017" cy="6049035"/>
          </a:xfrm>
          <a:prstGeom prst="rect">
            <a:avLst/>
          </a:prstGeom>
        </p:spPr>
      </p:pic>
      <p:sp>
        <p:nvSpPr>
          <p:cNvPr id="6" name="Elipse 5">
            <a:extLst>
              <a:ext uri="{FF2B5EF4-FFF2-40B4-BE49-F238E27FC236}">
                <a16:creationId xmlns:a16="http://schemas.microsoft.com/office/drawing/2014/main" id="{5D3D7921-5591-46C0-9256-F36211C57AE9}"/>
              </a:ext>
            </a:extLst>
          </p:cNvPr>
          <p:cNvSpPr/>
          <p:nvPr/>
        </p:nvSpPr>
        <p:spPr>
          <a:xfrm>
            <a:off x="8455843" y="603315"/>
            <a:ext cx="1065229" cy="5495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71846125"/>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8B389-081E-A241-9DC9-5F64D5E73FB3}"/>
              </a:ext>
            </a:extLst>
          </p:cNvPr>
          <p:cNvSpPr>
            <a:spLocks noGrp="1"/>
          </p:cNvSpPr>
          <p:nvPr>
            <p:ph type="title"/>
          </p:nvPr>
        </p:nvSpPr>
        <p:spPr/>
        <p:txBody>
          <a:bodyPr/>
          <a:lstStyle/>
          <a:p>
            <a:r>
              <a:rPr lang="es-ES" dirty="0"/>
              <a:t>Identificación de Riesgos</a:t>
            </a:r>
            <a:endParaRPr lang="es-MX" dirty="0"/>
          </a:p>
        </p:txBody>
      </p:sp>
      <p:graphicFrame>
        <p:nvGraphicFramePr>
          <p:cNvPr id="5" name="Marcador de contenido 4">
            <a:extLst>
              <a:ext uri="{FF2B5EF4-FFF2-40B4-BE49-F238E27FC236}">
                <a16:creationId xmlns:a16="http://schemas.microsoft.com/office/drawing/2014/main" id="{805EC40C-618D-4F68-B4A0-3620CDEFB433}"/>
              </a:ext>
            </a:extLst>
          </p:cNvPr>
          <p:cNvGraphicFramePr>
            <a:graphicFrameLocks noGrp="1"/>
          </p:cNvGraphicFramePr>
          <p:nvPr>
            <p:ph idx="1"/>
          </p:nvPr>
        </p:nvGraphicFramePr>
        <p:xfrm>
          <a:off x="381000" y="2073275"/>
          <a:ext cx="4348163" cy="4103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a:extLst>
              <a:ext uri="{FF2B5EF4-FFF2-40B4-BE49-F238E27FC236}">
                <a16:creationId xmlns:a16="http://schemas.microsoft.com/office/drawing/2014/main" id="{3624C965-6F5F-0045-8378-B3D6FFE9FA78}"/>
              </a:ext>
            </a:extLst>
          </p:cNvPr>
          <p:cNvSpPr>
            <a:spLocks noGrp="1"/>
          </p:cNvSpPr>
          <p:nvPr>
            <p:ph idx="13"/>
          </p:nvPr>
        </p:nvSpPr>
        <p:spPr>
          <a:xfrm>
            <a:off x="5004530" y="2072639"/>
            <a:ext cx="6801390" cy="4235133"/>
          </a:xfrm>
        </p:spPr>
        <p:txBody>
          <a:bodyPr>
            <a:normAutofit fontScale="92500" lnSpcReduction="10000"/>
          </a:bodyPr>
          <a:lstStyle/>
          <a:p>
            <a:r>
              <a:rPr lang="es-ES" dirty="0"/>
              <a:t>Objetivos Institucionales:</a:t>
            </a:r>
          </a:p>
          <a:p>
            <a:pPr marL="457200" indent="-457200" algn="just">
              <a:buFont typeface="+mj-lt"/>
              <a:buAutoNum type="arabicPeriod"/>
            </a:pPr>
            <a:r>
              <a:rPr lang="es-ES" dirty="0"/>
              <a:t>Consolidar modelo académico asegurando una educación profesional…</a:t>
            </a:r>
          </a:p>
          <a:p>
            <a:pPr marL="457200" indent="-457200" algn="just">
              <a:buFont typeface="+mj-lt"/>
              <a:buAutoNum type="arabicPeriod"/>
            </a:pPr>
            <a:r>
              <a:rPr lang="es-ES" dirty="0"/>
              <a:t>Garantizar innovación y actualización permanente de la oferta educativa…</a:t>
            </a:r>
          </a:p>
          <a:p>
            <a:pPr marL="457200" indent="-457200" algn="just">
              <a:buFont typeface="+mj-lt"/>
              <a:buAutoNum type="arabicPeriod"/>
            </a:pPr>
            <a:r>
              <a:rPr lang="es-ES" dirty="0"/>
              <a:t>Fortalecer el modelo de formación continua, capacitación docente…</a:t>
            </a:r>
          </a:p>
          <a:p>
            <a:pPr marL="457200" indent="-457200" algn="just">
              <a:buFont typeface="+mj-lt"/>
              <a:buAutoNum type="arabicPeriod"/>
            </a:pPr>
            <a:r>
              <a:rPr lang="es-ES" dirty="0"/>
              <a:t>Fortalecer la vinculación nacional que propicie acercamiento con sector productivo…</a:t>
            </a:r>
          </a:p>
          <a:p>
            <a:pPr marL="457200" indent="-457200" algn="just">
              <a:buFont typeface="+mj-lt"/>
              <a:buAutoNum type="arabicPeriod"/>
            </a:pPr>
            <a:r>
              <a:rPr lang="es-ES" dirty="0"/>
              <a:t>Mejorar la gestión institucional y el gobierno colegiado para favorecer los procesos administrativos y educativos que permitan alcanzar la MÁXIMA eficiencia en el uso de los recursos …</a:t>
            </a:r>
            <a:endParaRPr lang="es-MX" dirty="0"/>
          </a:p>
        </p:txBody>
      </p:sp>
      <p:pic>
        <p:nvPicPr>
          <p:cNvPr id="14" name="Imagen 13">
            <a:extLst>
              <a:ext uri="{FF2B5EF4-FFF2-40B4-BE49-F238E27FC236}">
                <a16:creationId xmlns:a16="http://schemas.microsoft.com/office/drawing/2014/main" id="{29328B2A-9A67-DD48-B2C0-512D0A172D63}"/>
              </a:ext>
            </a:extLst>
          </p:cNvPr>
          <p:cNvPicPr>
            <a:picLocks noChangeAspect="1"/>
          </p:cNvPicPr>
          <p:nvPr/>
        </p:nvPicPr>
        <p:blipFill>
          <a:blip r:embed="rId8"/>
          <a:stretch>
            <a:fillRect/>
          </a:stretch>
        </p:blipFill>
        <p:spPr>
          <a:xfrm>
            <a:off x="11069926" y="371650"/>
            <a:ext cx="736880" cy="858344"/>
          </a:xfrm>
          <a:prstGeom prst="rect">
            <a:avLst/>
          </a:prstGeom>
        </p:spPr>
      </p:pic>
      <p:pic>
        <p:nvPicPr>
          <p:cNvPr id="11" name="Imagen 10">
            <a:extLst>
              <a:ext uri="{FF2B5EF4-FFF2-40B4-BE49-F238E27FC236}">
                <a16:creationId xmlns:a16="http://schemas.microsoft.com/office/drawing/2014/main" id="{BF6FA6FD-D740-5E48-B5D6-0BEF54A9FF14}"/>
              </a:ext>
            </a:extLst>
          </p:cNvPr>
          <p:cNvPicPr>
            <a:picLocks noChangeAspect="1"/>
          </p:cNvPicPr>
          <p:nvPr/>
        </p:nvPicPr>
        <p:blipFill rotWithShape="1">
          <a:blip r:embed="rId9"/>
          <a:srcRect t="28017" b="38024"/>
          <a:stretch/>
        </p:blipFill>
        <p:spPr>
          <a:xfrm>
            <a:off x="8573985" y="546265"/>
            <a:ext cx="2591818" cy="475013"/>
          </a:xfrm>
          <a:prstGeom prst="rect">
            <a:avLst/>
          </a:prstGeom>
        </p:spPr>
      </p:pic>
      <p:grpSp>
        <p:nvGrpSpPr>
          <p:cNvPr id="8" name="Grupo 7">
            <a:extLst>
              <a:ext uri="{FF2B5EF4-FFF2-40B4-BE49-F238E27FC236}">
                <a16:creationId xmlns:a16="http://schemas.microsoft.com/office/drawing/2014/main" id="{67C5FC08-6DFF-49BE-9828-76B5AB21299B}"/>
              </a:ext>
            </a:extLst>
          </p:cNvPr>
          <p:cNvGrpSpPr/>
          <p:nvPr/>
        </p:nvGrpSpPr>
        <p:grpSpPr>
          <a:xfrm>
            <a:off x="286693" y="4982211"/>
            <a:ext cx="4442469" cy="1194752"/>
            <a:chOff x="286693" y="4982211"/>
            <a:chExt cx="4442469" cy="1194752"/>
          </a:xfrm>
        </p:grpSpPr>
        <p:sp>
          <p:nvSpPr>
            <p:cNvPr id="6" name="Cerrar llave 5">
              <a:extLst>
                <a:ext uri="{FF2B5EF4-FFF2-40B4-BE49-F238E27FC236}">
                  <a16:creationId xmlns:a16="http://schemas.microsoft.com/office/drawing/2014/main" id="{64DAAA9D-EBE3-457A-A72A-9653B8A739A9}"/>
                </a:ext>
              </a:extLst>
            </p:cNvPr>
            <p:cNvSpPr/>
            <p:nvPr/>
          </p:nvSpPr>
          <p:spPr>
            <a:xfrm rot="5400000">
              <a:off x="2070482" y="3198422"/>
              <a:ext cx="874892" cy="44424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CuadroTexto 6">
              <a:extLst>
                <a:ext uri="{FF2B5EF4-FFF2-40B4-BE49-F238E27FC236}">
                  <a16:creationId xmlns:a16="http://schemas.microsoft.com/office/drawing/2014/main" id="{C0D35FC1-9C05-402C-AAB2-61D68B87A5A7}"/>
                </a:ext>
              </a:extLst>
            </p:cNvPr>
            <p:cNvSpPr txBox="1"/>
            <p:nvPr/>
          </p:nvSpPr>
          <p:spPr>
            <a:xfrm>
              <a:off x="876327" y="5807631"/>
              <a:ext cx="3263201" cy="369332"/>
            </a:xfrm>
            <a:prstGeom prst="rect">
              <a:avLst/>
            </a:prstGeom>
            <a:noFill/>
          </p:spPr>
          <p:txBody>
            <a:bodyPr wrap="none" rtlCol="0">
              <a:spAutoFit/>
            </a:bodyPr>
            <a:lstStyle/>
            <a:p>
              <a:r>
                <a:rPr lang="es-ES" dirty="0"/>
                <a:t>Programas Presupuestarios (PEF)</a:t>
              </a:r>
              <a:endParaRPr lang="es-MX" dirty="0"/>
            </a:p>
          </p:txBody>
        </p:sp>
      </p:grpSp>
    </p:spTree>
    <p:extLst>
      <p:ext uri="{BB962C8B-B14F-4D97-AF65-F5344CB8AC3E}">
        <p14:creationId xmlns:p14="http://schemas.microsoft.com/office/powerpoint/2010/main" val="413174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1)">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anim calcmode="lin" valueType="num">
                                      <p:cBhvr>
                                        <p:cTn id="43"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4439CA8-63DA-44C2-BA38-8F535B489008}"/>
              </a:ext>
            </a:extLst>
          </p:cNvPr>
          <p:cNvSpPr txBox="1">
            <a:spLocks/>
          </p:cNvSpPr>
          <p:nvPr/>
        </p:nvSpPr>
        <p:spPr>
          <a:xfrm>
            <a:off x="838200" y="247956"/>
            <a:ext cx="10515600" cy="737534"/>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000" b="1" dirty="0"/>
              <a:t>DOCUMENTOS A CONSIDERARSE PARA IDENTIFICACIÓN DE </a:t>
            </a:r>
            <a:r>
              <a:rPr lang="es-MX" sz="3000" b="1" dirty="0" err="1"/>
              <a:t>AD’s</a:t>
            </a:r>
            <a:endParaRPr lang="es-MX" sz="3000" b="1" dirty="0"/>
          </a:p>
        </p:txBody>
      </p:sp>
      <p:sp>
        <p:nvSpPr>
          <p:cNvPr id="5" name="Rectángulo: esquinas redondeadas 4">
            <a:extLst>
              <a:ext uri="{FF2B5EF4-FFF2-40B4-BE49-F238E27FC236}">
                <a16:creationId xmlns:a16="http://schemas.microsoft.com/office/drawing/2014/main" id="{4ACC0AE6-43BF-4E7F-96C0-DA89B2F2374B}"/>
              </a:ext>
            </a:extLst>
          </p:cNvPr>
          <p:cNvSpPr/>
          <p:nvPr/>
        </p:nvSpPr>
        <p:spPr>
          <a:xfrm>
            <a:off x="1284194" y="1344707"/>
            <a:ext cx="2111188" cy="551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PND</a:t>
            </a:r>
          </a:p>
        </p:txBody>
      </p:sp>
      <p:sp>
        <p:nvSpPr>
          <p:cNvPr id="6" name="Rectángulo: esquinas redondeadas 5">
            <a:extLst>
              <a:ext uri="{FF2B5EF4-FFF2-40B4-BE49-F238E27FC236}">
                <a16:creationId xmlns:a16="http://schemas.microsoft.com/office/drawing/2014/main" id="{1BA87FF7-31C1-4C25-99F9-B207BD94E228}"/>
              </a:ext>
            </a:extLst>
          </p:cNvPr>
          <p:cNvSpPr/>
          <p:nvPr/>
        </p:nvSpPr>
        <p:spPr>
          <a:xfrm>
            <a:off x="3984812" y="1344707"/>
            <a:ext cx="2111188" cy="551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Programa Sectorial</a:t>
            </a:r>
          </a:p>
        </p:txBody>
      </p:sp>
      <p:sp>
        <p:nvSpPr>
          <p:cNvPr id="7" name="Rectángulo: esquinas redondeadas 6">
            <a:extLst>
              <a:ext uri="{FF2B5EF4-FFF2-40B4-BE49-F238E27FC236}">
                <a16:creationId xmlns:a16="http://schemas.microsoft.com/office/drawing/2014/main" id="{783EAB28-2C28-4E3B-BD3C-E5E91E3A9916}"/>
              </a:ext>
            </a:extLst>
          </p:cNvPr>
          <p:cNvSpPr/>
          <p:nvPr/>
        </p:nvSpPr>
        <p:spPr>
          <a:xfrm>
            <a:off x="6685430" y="1344707"/>
            <a:ext cx="2111188" cy="551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Programa Institucional</a:t>
            </a:r>
          </a:p>
        </p:txBody>
      </p:sp>
      <p:sp>
        <p:nvSpPr>
          <p:cNvPr id="8" name="Rectángulo: esquinas redondeadas 7">
            <a:extLst>
              <a:ext uri="{FF2B5EF4-FFF2-40B4-BE49-F238E27FC236}">
                <a16:creationId xmlns:a16="http://schemas.microsoft.com/office/drawing/2014/main" id="{53992640-8B1E-4553-9909-3410A1EE03A0}"/>
              </a:ext>
            </a:extLst>
          </p:cNvPr>
          <p:cNvSpPr/>
          <p:nvPr/>
        </p:nvSpPr>
        <p:spPr>
          <a:xfrm>
            <a:off x="7049999" y="3010104"/>
            <a:ext cx="4417452" cy="208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s-MX" sz="1600" dirty="0"/>
              <a:t>E010 (promoción del financiamiento a entidades financieras NO bancarias y gobierno)</a:t>
            </a:r>
          </a:p>
          <a:p>
            <a:pPr marL="285750" indent="-285750" algn="just">
              <a:buFontTx/>
              <a:buChar char="-"/>
            </a:pPr>
            <a:r>
              <a:rPr lang="es-MX" sz="1600" dirty="0"/>
              <a:t>E015 (servicios financieros y captación de recursos)</a:t>
            </a:r>
          </a:p>
          <a:p>
            <a:pPr marL="285750" indent="-285750" algn="just">
              <a:buFontTx/>
              <a:buChar char="-"/>
            </a:pPr>
            <a:r>
              <a:rPr lang="es-MX" sz="1600" dirty="0"/>
              <a:t>F035 (programa de inclusión financiera)</a:t>
            </a:r>
          </a:p>
          <a:p>
            <a:pPr marL="285750" indent="-285750" algn="just">
              <a:buFontTx/>
              <a:buChar char="-"/>
            </a:pPr>
            <a:r>
              <a:rPr lang="es-MX" sz="1600" dirty="0"/>
              <a:t>U010 (fortalecimiento del sector de ahorro y crédito popular y cooperativo)</a:t>
            </a:r>
          </a:p>
        </p:txBody>
      </p:sp>
      <p:cxnSp>
        <p:nvCxnSpPr>
          <p:cNvPr id="3" name="Conector recto de flecha 2">
            <a:extLst>
              <a:ext uri="{FF2B5EF4-FFF2-40B4-BE49-F238E27FC236}">
                <a16:creationId xmlns:a16="http://schemas.microsoft.com/office/drawing/2014/main" id="{7DCD105E-80EF-44C5-A0E2-FA8345BD070F}"/>
              </a:ext>
            </a:extLst>
          </p:cNvPr>
          <p:cNvCxnSpPr/>
          <p:nvPr/>
        </p:nvCxnSpPr>
        <p:spPr>
          <a:xfrm>
            <a:off x="3516198" y="1640264"/>
            <a:ext cx="367645" cy="0"/>
          </a:xfrm>
          <a:prstGeom prst="straightConnector1">
            <a:avLst/>
          </a:prstGeom>
          <a:noFill/>
          <a:ln w="254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 name="Conector recto de flecha 8">
            <a:extLst>
              <a:ext uri="{FF2B5EF4-FFF2-40B4-BE49-F238E27FC236}">
                <a16:creationId xmlns:a16="http://schemas.microsoft.com/office/drawing/2014/main" id="{031F83CF-E36E-4534-98CE-FE13680AD9D2}"/>
              </a:ext>
            </a:extLst>
          </p:cNvPr>
          <p:cNvCxnSpPr/>
          <p:nvPr/>
        </p:nvCxnSpPr>
        <p:spPr>
          <a:xfrm>
            <a:off x="6204408" y="1632408"/>
            <a:ext cx="367645" cy="0"/>
          </a:xfrm>
          <a:prstGeom prst="straightConnector1">
            <a:avLst/>
          </a:prstGeom>
          <a:noFill/>
          <a:ln w="254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 name="Conector recto de flecha 9">
            <a:extLst>
              <a:ext uri="{FF2B5EF4-FFF2-40B4-BE49-F238E27FC236}">
                <a16:creationId xmlns:a16="http://schemas.microsoft.com/office/drawing/2014/main" id="{0CD941A6-595F-46F4-8D26-7E21E559292F}"/>
              </a:ext>
            </a:extLst>
          </p:cNvPr>
          <p:cNvCxnSpPr/>
          <p:nvPr/>
        </p:nvCxnSpPr>
        <p:spPr>
          <a:xfrm>
            <a:off x="8892618" y="1620372"/>
            <a:ext cx="367645" cy="0"/>
          </a:xfrm>
          <a:prstGeom prst="straightConnector1">
            <a:avLst/>
          </a:prstGeom>
          <a:noFill/>
          <a:ln w="254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 name="Rectángulo: esquinas redondeadas 10">
            <a:extLst>
              <a:ext uri="{FF2B5EF4-FFF2-40B4-BE49-F238E27FC236}">
                <a16:creationId xmlns:a16="http://schemas.microsoft.com/office/drawing/2014/main" id="{788824AB-B3B0-4734-A9AE-38735D3EAD5C}"/>
              </a:ext>
            </a:extLst>
          </p:cNvPr>
          <p:cNvSpPr/>
          <p:nvPr/>
        </p:nvSpPr>
        <p:spPr>
          <a:xfrm>
            <a:off x="9356263" y="1364599"/>
            <a:ext cx="2111188" cy="551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Programas Presupuestales</a:t>
            </a:r>
          </a:p>
        </p:txBody>
      </p:sp>
      <p:cxnSp>
        <p:nvCxnSpPr>
          <p:cNvPr id="12" name="Conector recto de flecha 11">
            <a:extLst>
              <a:ext uri="{FF2B5EF4-FFF2-40B4-BE49-F238E27FC236}">
                <a16:creationId xmlns:a16="http://schemas.microsoft.com/office/drawing/2014/main" id="{81278C95-59BE-40C4-85ED-27CB78ECA8B1}"/>
              </a:ext>
            </a:extLst>
          </p:cNvPr>
          <p:cNvCxnSpPr>
            <a:cxnSpLocks/>
          </p:cNvCxnSpPr>
          <p:nvPr/>
        </p:nvCxnSpPr>
        <p:spPr>
          <a:xfrm flipH="1">
            <a:off x="9605913" y="2017869"/>
            <a:ext cx="702250" cy="838453"/>
          </a:xfrm>
          <a:prstGeom prst="straightConnector1">
            <a:avLst/>
          </a:prstGeom>
          <a:noFill/>
          <a:ln w="254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 name="Elipse 14">
            <a:extLst>
              <a:ext uri="{FF2B5EF4-FFF2-40B4-BE49-F238E27FC236}">
                <a16:creationId xmlns:a16="http://schemas.microsoft.com/office/drawing/2014/main" id="{6510F98B-C93A-4B5D-AE85-5D9F8D636BFD}"/>
              </a:ext>
            </a:extLst>
          </p:cNvPr>
          <p:cNvSpPr/>
          <p:nvPr/>
        </p:nvSpPr>
        <p:spPr>
          <a:xfrm>
            <a:off x="2187019" y="3293580"/>
            <a:ext cx="2394408" cy="1687887"/>
          </a:xfrm>
          <a:prstGeom prst="ellipse">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Objetivos institucionales</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17" name="Conector recto de flecha 16">
            <a:extLst>
              <a:ext uri="{FF2B5EF4-FFF2-40B4-BE49-F238E27FC236}">
                <a16:creationId xmlns:a16="http://schemas.microsoft.com/office/drawing/2014/main" id="{75BA0896-A374-41DB-9D14-1B5017FD3336}"/>
              </a:ext>
            </a:extLst>
          </p:cNvPr>
          <p:cNvCxnSpPr/>
          <p:nvPr/>
        </p:nvCxnSpPr>
        <p:spPr>
          <a:xfrm>
            <a:off x="2460396" y="2130458"/>
            <a:ext cx="669303" cy="1036948"/>
          </a:xfrm>
          <a:prstGeom prst="straightConnector1">
            <a:avLst/>
          </a:prstGeom>
          <a:noFill/>
          <a:ln w="19050" cap="flat">
            <a:solidFill>
              <a:schemeClr val="accent1"/>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18" name="Conector recto de flecha 17">
            <a:extLst>
              <a:ext uri="{FF2B5EF4-FFF2-40B4-BE49-F238E27FC236}">
                <a16:creationId xmlns:a16="http://schemas.microsoft.com/office/drawing/2014/main" id="{BE47E17F-9AFE-4BA3-A88E-3E3A9FFFFB9C}"/>
              </a:ext>
            </a:extLst>
          </p:cNvPr>
          <p:cNvCxnSpPr>
            <a:cxnSpLocks/>
          </p:cNvCxnSpPr>
          <p:nvPr/>
        </p:nvCxnSpPr>
        <p:spPr>
          <a:xfrm flipH="1">
            <a:off x="4185501" y="2069011"/>
            <a:ext cx="645896" cy="1098395"/>
          </a:xfrm>
          <a:prstGeom prst="straightConnector1">
            <a:avLst/>
          </a:prstGeom>
          <a:noFill/>
          <a:ln w="19050" cap="flat">
            <a:solidFill>
              <a:schemeClr val="accent1"/>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20" name="Conector recto de flecha 19">
            <a:extLst>
              <a:ext uri="{FF2B5EF4-FFF2-40B4-BE49-F238E27FC236}">
                <a16:creationId xmlns:a16="http://schemas.microsoft.com/office/drawing/2014/main" id="{1C08EB00-5186-4254-BFA0-4490353B8010}"/>
              </a:ext>
            </a:extLst>
          </p:cNvPr>
          <p:cNvCxnSpPr>
            <a:cxnSpLocks/>
          </p:cNvCxnSpPr>
          <p:nvPr/>
        </p:nvCxnSpPr>
        <p:spPr>
          <a:xfrm flipH="1">
            <a:off x="4765956" y="2017869"/>
            <a:ext cx="2534013" cy="1517621"/>
          </a:xfrm>
          <a:prstGeom prst="straightConnector1">
            <a:avLst/>
          </a:prstGeom>
          <a:noFill/>
          <a:ln w="19050" cap="flat">
            <a:solidFill>
              <a:schemeClr val="accent1"/>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22" name="Conector recto de flecha 21">
            <a:extLst>
              <a:ext uri="{FF2B5EF4-FFF2-40B4-BE49-F238E27FC236}">
                <a16:creationId xmlns:a16="http://schemas.microsoft.com/office/drawing/2014/main" id="{A64EE505-55A4-42A1-BB76-F2FE166A1365}"/>
              </a:ext>
            </a:extLst>
          </p:cNvPr>
          <p:cNvCxnSpPr>
            <a:cxnSpLocks/>
          </p:cNvCxnSpPr>
          <p:nvPr/>
        </p:nvCxnSpPr>
        <p:spPr>
          <a:xfrm flipH="1">
            <a:off x="4975623" y="2079665"/>
            <a:ext cx="4981415" cy="1846551"/>
          </a:xfrm>
          <a:prstGeom prst="straightConnector1">
            <a:avLst/>
          </a:prstGeom>
          <a:noFill/>
          <a:ln w="19050" cap="flat">
            <a:solidFill>
              <a:schemeClr val="accent1"/>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24" name="Conector recto de flecha 23">
            <a:extLst>
              <a:ext uri="{FF2B5EF4-FFF2-40B4-BE49-F238E27FC236}">
                <a16:creationId xmlns:a16="http://schemas.microsoft.com/office/drawing/2014/main" id="{5EA1D5B4-4403-416A-BE41-55E03A2158AD}"/>
              </a:ext>
            </a:extLst>
          </p:cNvPr>
          <p:cNvCxnSpPr>
            <a:cxnSpLocks/>
          </p:cNvCxnSpPr>
          <p:nvPr/>
        </p:nvCxnSpPr>
        <p:spPr>
          <a:xfrm flipH="1">
            <a:off x="4831398" y="4137523"/>
            <a:ext cx="2021889" cy="247985"/>
          </a:xfrm>
          <a:prstGeom prst="straightConnector1">
            <a:avLst/>
          </a:prstGeom>
          <a:noFill/>
          <a:ln w="19050" cap="flat">
            <a:solidFill>
              <a:schemeClr val="accent1"/>
            </a:solidFill>
            <a:prstDash val="dash"/>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08865311"/>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A66B8D8-BF98-4A60-83E0-3B9F5C8B372F}"/>
              </a:ext>
            </a:extLst>
          </p:cNvPr>
          <p:cNvSpPr>
            <a:spLocks noGrp="1"/>
          </p:cNvSpPr>
          <p:nvPr>
            <p:ph type="sldNum" sz="quarter" idx="2"/>
          </p:nvPr>
        </p:nvSpPr>
        <p:spPr/>
        <p:txBody>
          <a:bodyPr/>
          <a:lstStyle/>
          <a:p>
            <a:fld id="{86CB4B4D-7CA3-9044-876B-883B54F8677D}" type="slidenum">
              <a:rPr lang="es-MX" smtClean="0"/>
              <a:t>69</a:t>
            </a:fld>
            <a:endParaRPr lang="es-MX"/>
          </a:p>
        </p:txBody>
      </p:sp>
      <p:pic>
        <p:nvPicPr>
          <p:cNvPr id="5" name="Imagen 4">
            <a:extLst>
              <a:ext uri="{FF2B5EF4-FFF2-40B4-BE49-F238E27FC236}">
                <a16:creationId xmlns:a16="http://schemas.microsoft.com/office/drawing/2014/main" id="{2CAA0BFF-AFDB-4650-AD91-2E97CD36BA24}"/>
              </a:ext>
            </a:extLst>
          </p:cNvPr>
          <p:cNvPicPr>
            <a:picLocks noChangeAspect="1"/>
          </p:cNvPicPr>
          <p:nvPr/>
        </p:nvPicPr>
        <p:blipFill>
          <a:blip r:embed="rId2"/>
          <a:stretch>
            <a:fillRect/>
          </a:stretch>
        </p:blipFill>
        <p:spPr>
          <a:xfrm>
            <a:off x="1196124" y="328612"/>
            <a:ext cx="10572750" cy="6200775"/>
          </a:xfrm>
          <a:prstGeom prst="rect">
            <a:avLst/>
          </a:prstGeom>
        </p:spPr>
      </p:pic>
    </p:spTree>
    <p:extLst>
      <p:ext uri="{BB962C8B-B14F-4D97-AF65-F5344CB8AC3E}">
        <p14:creationId xmlns:p14="http://schemas.microsoft.com/office/powerpoint/2010/main" val="20868696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7655084-9DA3-486D-A8BE-4421B497AD11}"/>
              </a:ext>
            </a:extLst>
          </p:cNvPr>
          <p:cNvSpPr>
            <a:spLocks noGrp="1"/>
          </p:cNvSpPr>
          <p:nvPr>
            <p:ph type="sldNum" sz="quarter" idx="2"/>
          </p:nvPr>
        </p:nvSpPr>
        <p:spPr/>
        <p:txBody>
          <a:bodyPr/>
          <a:lstStyle/>
          <a:p>
            <a:fld id="{86CB4B4D-7CA3-9044-876B-883B54F8677D}" type="slidenum">
              <a:rPr lang="es-MX" smtClean="0"/>
              <a:t>7</a:t>
            </a:fld>
            <a:endParaRPr lang="es-MX"/>
          </a:p>
        </p:txBody>
      </p:sp>
      <p:sp>
        <p:nvSpPr>
          <p:cNvPr id="5" name="Rectángulo 4">
            <a:extLst>
              <a:ext uri="{FF2B5EF4-FFF2-40B4-BE49-F238E27FC236}">
                <a16:creationId xmlns:a16="http://schemas.microsoft.com/office/drawing/2014/main" id="{F020F0E3-166D-402F-8825-9AA082F3FED9}"/>
              </a:ext>
            </a:extLst>
          </p:cNvPr>
          <p:cNvSpPr/>
          <p:nvPr/>
        </p:nvSpPr>
        <p:spPr>
          <a:xfrm>
            <a:off x="631538" y="1097130"/>
            <a:ext cx="10458280" cy="2126864"/>
          </a:xfrm>
          <a:prstGeom prst="rect">
            <a:avLst/>
          </a:prstGeom>
        </p:spPr>
        <p:txBody>
          <a:bodyPr wrap="square">
            <a:spAutoFit/>
          </a:bodyPr>
          <a:lstStyle/>
          <a:p>
            <a:pPr algn="just">
              <a:lnSpc>
                <a:spcPct val="150000"/>
              </a:lnSpc>
            </a:pPr>
            <a:r>
              <a:rPr lang="es-MX" b="1" dirty="0">
                <a:solidFill>
                  <a:srgbClr val="C00000"/>
                </a:solidFill>
              </a:rPr>
              <a:t>Auditoría</a:t>
            </a:r>
            <a:r>
              <a:rPr lang="es-MX" dirty="0"/>
              <a:t>: Proceso sistemático enfocado en el examen objetivo, independiente y evaluativo de las operaciones financieras, administrativas y técnicas realizadas; así como de los objetivos, planes, programas y metas alcanzados por las dependencias y entidades de la APF, estatal, municipal y alcaldías de la Ciudad de México, con el propósito de determinar si se realizaron de conformidad con los principios de economía, eficacia, eficiencia, transparencia y honradez, y en cumplimiento de la normativa aplicable.</a:t>
            </a:r>
          </a:p>
        </p:txBody>
      </p:sp>
      <p:sp>
        <p:nvSpPr>
          <p:cNvPr id="6" name="Rectángulo 5">
            <a:extLst>
              <a:ext uri="{FF2B5EF4-FFF2-40B4-BE49-F238E27FC236}">
                <a16:creationId xmlns:a16="http://schemas.microsoft.com/office/drawing/2014/main" id="{3A84E7BD-710C-40C0-A808-FCFC20A305AF}"/>
              </a:ext>
            </a:extLst>
          </p:cNvPr>
          <p:cNvSpPr/>
          <p:nvPr/>
        </p:nvSpPr>
        <p:spPr>
          <a:xfrm>
            <a:off x="631538" y="411620"/>
            <a:ext cx="700833" cy="523220"/>
          </a:xfrm>
          <a:prstGeom prst="rect">
            <a:avLst/>
          </a:prstGeom>
          <a:noFill/>
        </p:spPr>
        <p:txBody>
          <a:bodyPr wrap="non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rPr>
              <a:t>SFP</a:t>
            </a:r>
          </a:p>
        </p:txBody>
      </p:sp>
      <p:sp>
        <p:nvSpPr>
          <p:cNvPr id="9" name="Rectángulo 8">
            <a:extLst>
              <a:ext uri="{FF2B5EF4-FFF2-40B4-BE49-F238E27FC236}">
                <a16:creationId xmlns:a16="http://schemas.microsoft.com/office/drawing/2014/main" id="{1EDC9400-CDCA-4375-B8D8-DC4D8CA63914}"/>
              </a:ext>
            </a:extLst>
          </p:cNvPr>
          <p:cNvSpPr/>
          <p:nvPr/>
        </p:nvSpPr>
        <p:spPr>
          <a:xfrm>
            <a:off x="631538" y="3386284"/>
            <a:ext cx="10458280" cy="1295868"/>
          </a:xfrm>
          <a:prstGeom prst="rect">
            <a:avLst/>
          </a:prstGeom>
        </p:spPr>
        <p:txBody>
          <a:bodyPr wrap="square">
            <a:spAutoFit/>
          </a:bodyPr>
          <a:lstStyle/>
          <a:p>
            <a:pPr algn="just">
              <a:lnSpc>
                <a:spcPct val="150000"/>
              </a:lnSpc>
            </a:pPr>
            <a:r>
              <a:rPr lang="es-MX" b="1" dirty="0">
                <a:solidFill>
                  <a:srgbClr val="C00000"/>
                </a:solidFill>
              </a:rPr>
              <a:t>Fiscalización</a:t>
            </a:r>
            <a:r>
              <a:rPr lang="es-MX" dirty="0"/>
              <a:t>: Método y técnica que consiste en el examen objetivo y sistemático de las operaciones realizadas por los ejecutores del gasto, para comprobar la certeza, veracidad y congruencia de la rendición de cuentas, de los objetivos planteados y de las metas alcanzadas.</a:t>
            </a:r>
          </a:p>
        </p:txBody>
      </p:sp>
    </p:spTree>
    <p:extLst>
      <p:ext uri="{BB962C8B-B14F-4D97-AF65-F5344CB8AC3E}">
        <p14:creationId xmlns:p14="http://schemas.microsoft.com/office/powerpoint/2010/main" val="1334434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8F4BFAF-4BE4-4689-AFF8-DCB6E4F995AB}"/>
              </a:ext>
            </a:extLst>
          </p:cNvPr>
          <p:cNvSpPr>
            <a:spLocks noGrp="1"/>
          </p:cNvSpPr>
          <p:nvPr>
            <p:ph type="sldNum" sz="quarter" idx="2"/>
          </p:nvPr>
        </p:nvSpPr>
        <p:spPr/>
        <p:txBody>
          <a:bodyPr/>
          <a:lstStyle/>
          <a:p>
            <a:fld id="{0EEBDC73-077E-4B86-8BE2-C68C0987014D}" type="slidenum">
              <a:rPr lang="es-MX" smtClean="0"/>
              <a:t>70</a:t>
            </a:fld>
            <a:endParaRPr lang="es-MX"/>
          </a:p>
        </p:txBody>
      </p:sp>
      <p:pic>
        <p:nvPicPr>
          <p:cNvPr id="8" name="Imagen 7">
            <a:extLst>
              <a:ext uri="{FF2B5EF4-FFF2-40B4-BE49-F238E27FC236}">
                <a16:creationId xmlns:a16="http://schemas.microsoft.com/office/drawing/2014/main" id="{C17341E4-4CAC-4235-863B-BE50DE930EF4}"/>
              </a:ext>
            </a:extLst>
          </p:cNvPr>
          <p:cNvPicPr>
            <a:picLocks noChangeAspect="1"/>
          </p:cNvPicPr>
          <p:nvPr/>
        </p:nvPicPr>
        <p:blipFill>
          <a:blip r:embed="rId2"/>
          <a:stretch>
            <a:fillRect/>
          </a:stretch>
        </p:blipFill>
        <p:spPr>
          <a:xfrm>
            <a:off x="2270428" y="426460"/>
            <a:ext cx="7651143" cy="6005080"/>
          </a:xfrm>
          <a:prstGeom prst="rect">
            <a:avLst/>
          </a:prstGeom>
        </p:spPr>
      </p:pic>
    </p:spTree>
    <p:extLst>
      <p:ext uri="{BB962C8B-B14F-4D97-AF65-F5344CB8AC3E}">
        <p14:creationId xmlns:p14="http://schemas.microsoft.com/office/powerpoint/2010/main" val="1959411454"/>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83EAE96-6A5D-4FF1-B981-725C63D00F37}"/>
              </a:ext>
            </a:extLst>
          </p:cNvPr>
          <p:cNvSpPr>
            <a:spLocks noGrp="1"/>
          </p:cNvSpPr>
          <p:nvPr>
            <p:ph type="title"/>
          </p:nvPr>
        </p:nvSpPr>
        <p:spPr>
          <a:xfrm>
            <a:off x="411480" y="243164"/>
            <a:ext cx="10942320" cy="711102"/>
          </a:xfrm>
        </p:spPr>
        <p:txBody>
          <a:bodyPr/>
          <a:lstStyle/>
          <a:p>
            <a:r>
              <a:rPr lang="es-ES" sz="3200" dirty="0"/>
              <a:t>Riesgos identificados por el OIC – Objetivo 1</a:t>
            </a:r>
            <a:endParaRPr lang="es-MX" sz="3200" dirty="0"/>
          </a:p>
        </p:txBody>
      </p:sp>
      <p:graphicFrame>
        <p:nvGraphicFramePr>
          <p:cNvPr id="7" name="Tabla 6">
            <a:extLst>
              <a:ext uri="{FF2B5EF4-FFF2-40B4-BE49-F238E27FC236}">
                <a16:creationId xmlns:a16="http://schemas.microsoft.com/office/drawing/2014/main" id="{0472EEC5-C8A5-49AD-8E22-F62545DB5C88}"/>
              </a:ext>
            </a:extLst>
          </p:cNvPr>
          <p:cNvGraphicFramePr>
            <a:graphicFrameLocks noGrp="1"/>
          </p:cNvGraphicFramePr>
          <p:nvPr/>
        </p:nvGraphicFramePr>
        <p:xfrm>
          <a:off x="807209" y="1286480"/>
          <a:ext cx="11199750" cy="5487764"/>
        </p:xfrm>
        <a:graphic>
          <a:graphicData uri="http://schemas.openxmlformats.org/drawingml/2006/table">
            <a:tbl>
              <a:tblPr>
                <a:tableStyleId>{5C22544A-7EE6-4342-B048-85BDC9FD1C3A}</a:tableStyleId>
              </a:tblPr>
              <a:tblGrid>
                <a:gridCol w="1470454">
                  <a:extLst>
                    <a:ext uri="{9D8B030D-6E8A-4147-A177-3AD203B41FA5}">
                      <a16:colId xmlns:a16="http://schemas.microsoft.com/office/drawing/2014/main" val="3454370789"/>
                    </a:ext>
                  </a:extLst>
                </a:gridCol>
                <a:gridCol w="3137018">
                  <a:extLst>
                    <a:ext uri="{9D8B030D-6E8A-4147-A177-3AD203B41FA5}">
                      <a16:colId xmlns:a16="http://schemas.microsoft.com/office/drawing/2014/main" val="2217402522"/>
                    </a:ext>
                  </a:extLst>
                </a:gridCol>
                <a:gridCol w="656506">
                  <a:extLst>
                    <a:ext uri="{9D8B030D-6E8A-4147-A177-3AD203B41FA5}">
                      <a16:colId xmlns:a16="http://schemas.microsoft.com/office/drawing/2014/main" val="2039610644"/>
                    </a:ext>
                  </a:extLst>
                </a:gridCol>
                <a:gridCol w="3126259">
                  <a:extLst>
                    <a:ext uri="{9D8B030D-6E8A-4147-A177-3AD203B41FA5}">
                      <a16:colId xmlns:a16="http://schemas.microsoft.com/office/drawing/2014/main" val="3145470122"/>
                    </a:ext>
                  </a:extLst>
                </a:gridCol>
                <a:gridCol w="1270892">
                  <a:extLst>
                    <a:ext uri="{9D8B030D-6E8A-4147-A177-3AD203B41FA5}">
                      <a16:colId xmlns:a16="http://schemas.microsoft.com/office/drawing/2014/main" val="3482265781"/>
                    </a:ext>
                  </a:extLst>
                </a:gridCol>
                <a:gridCol w="864973">
                  <a:extLst>
                    <a:ext uri="{9D8B030D-6E8A-4147-A177-3AD203B41FA5}">
                      <a16:colId xmlns:a16="http://schemas.microsoft.com/office/drawing/2014/main" val="2043147113"/>
                    </a:ext>
                  </a:extLst>
                </a:gridCol>
                <a:gridCol w="673648">
                  <a:extLst>
                    <a:ext uri="{9D8B030D-6E8A-4147-A177-3AD203B41FA5}">
                      <a16:colId xmlns:a16="http://schemas.microsoft.com/office/drawing/2014/main" val="1436126314"/>
                    </a:ext>
                  </a:extLst>
                </a:gridCol>
              </a:tblGrid>
              <a:tr h="209083">
                <a:tc rowSpan="2">
                  <a:txBody>
                    <a:bodyPr/>
                    <a:lstStyle/>
                    <a:p>
                      <a:pPr algn="ctr" fontAlgn="ctr"/>
                      <a:r>
                        <a:rPr lang="es-MX" sz="1400" b="1" u="none" strike="noStrike" dirty="0">
                          <a:effectLst/>
                        </a:rPr>
                        <a:t>OBJETIVO INSTITUCIONAL</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gridSpan="2">
                  <a:txBody>
                    <a:bodyPr/>
                    <a:lstStyle/>
                    <a:p>
                      <a:pPr algn="ctr" fontAlgn="ctr"/>
                      <a:r>
                        <a:rPr lang="es-MX" sz="1400" b="1" u="none" strike="noStrike" dirty="0">
                          <a:effectLst/>
                        </a:rPr>
                        <a:t>RIESGOS</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hMerge="1">
                  <a:txBody>
                    <a:bodyPr/>
                    <a:lstStyle/>
                    <a:p>
                      <a:endParaRPr lang="es-MX"/>
                    </a:p>
                  </a:txBody>
                  <a:tcPr/>
                </a:tc>
                <a:tc gridSpan="3">
                  <a:txBody>
                    <a:bodyPr/>
                    <a:lstStyle/>
                    <a:p>
                      <a:pPr algn="ctr" fontAlgn="ctr"/>
                      <a:r>
                        <a:rPr lang="es-MX" sz="1400" b="1" u="none" strike="noStrike" dirty="0">
                          <a:effectLst/>
                        </a:rPr>
                        <a:t>FACTORES DE RIESGO</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hMerge="1">
                  <a:txBody>
                    <a:bodyPr/>
                    <a:lstStyle/>
                    <a:p>
                      <a:endParaRPr lang="es-MX"/>
                    </a:p>
                  </a:txBody>
                  <a:tcPr/>
                </a:tc>
                <a:tc hMerge="1">
                  <a:txBody>
                    <a:bodyPr/>
                    <a:lstStyle/>
                    <a:p>
                      <a:endParaRPr lang="es-MX"/>
                    </a:p>
                  </a:txBody>
                  <a:tcPr/>
                </a:tc>
                <a:tc rowSpan="2">
                  <a:txBody>
                    <a:bodyPr/>
                    <a:lstStyle/>
                    <a:p>
                      <a:pPr algn="ctr" fontAlgn="ctr"/>
                      <a:r>
                        <a:rPr lang="es-MX" sz="1400" b="1" u="none" strike="noStrike">
                          <a:effectLst/>
                        </a:rPr>
                        <a:t>Ponderación</a:t>
                      </a:r>
                      <a:endParaRPr lang="es-MX" sz="1400" b="1" i="0" u="none" strike="noStrike">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extLst>
                  <a:ext uri="{0D108BD9-81ED-4DB2-BD59-A6C34878D82A}">
                    <a16:rowId xmlns:a16="http://schemas.microsoft.com/office/drawing/2014/main" val="1347910526"/>
                  </a:ext>
                </a:extLst>
              </a:tr>
              <a:tr h="418166">
                <a:tc vMerge="1">
                  <a:txBody>
                    <a:bodyPr/>
                    <a:lstStyle/>
                    <a:p>
                      <a:endParaRPr lang="es-MX"/>
                    </a:p>
                  </a:txBody>
                  <a:tcPr/>
                </a:tc>
                <a:tc>
                  <a:txBody>
                    <a:bodyPr/>
                    <a:lstStyle/>
                    <a:p>
                      <a:pPr algn="ctr" fontAlgn="ctr"/>
                      <a:r>
                        <a:rPr lang="es-MX" sz="1400" b="1" u="none" strike="noStrike" dirty="0">
                          <a:effectLst/>
                        </a:rPr>
                        <a:t>Descripción</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b="1" u="none" strike="noStrike" dirty="0">
                          <a:effectLst/>
                        </a:rPr>
                        <a:t>Controlado</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b="1" u="none" strike="noStrike" dirty="0">
                          <a:effectLst/>
                        </a:rPr>
                        <a:t>Descripción</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b="1" u="none" strike="noStrike" dirty="0">
                          <a:effectLst/>
                        </a:rPr>
                        <a:t>Clasificación</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b="1" u="none" strike="noStrike" dirty="0">
                          <a:effectLst/>
                        </a:rPr>
                        <a:t>Tipo</a:t>
                      </a:r>
                      <a:endParaRPr lang="es-MX" sz="1400" b="1" i="0" u="none" strike="noStrike" dirty="0">
                        <a:solidFill>
                          <a:srgbClr val="FFFFFF"/>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extLst>
                  <a:ext uri="{0D108BD9-81ED-4DB2-BD59-A6C34878D82A}">
                    <a16:rowId xmlns:a16="http://schemas.microsoft.com/office/drawing/2014/main" val="440420525"/>
                  </a:ext>
                </a:extLst>
              </a:tr>
              <a:tr h="407161">
                <a:tc rowSpan="12">
                  <a:txBody>
                    <a:bodyPr/>
                    <a:lstStyle/>
                    <a:p>
                      <a:pPr algn="ctr" fontAlgn="ctr"/>
                      <a:r>
                        <a:rPr lang="es-ES" sz="1400" b="1" u="none" strike="noStrike" dirty="0">
                          <a:effectLst/>
                        </a:rPr>
                        <a:t>1.- Consolidar el modelo académico asegurando una educación profesional técnica integral y de excelencia con equidad e inclusión que promueva el desarrollo y bienestar de las y los jóvenes en México. </a:t>
                      </a:r>
                      <a:endParaRPr lang="es-ES"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b="1" u="none" strike="noStrike" dirty="0">
                          <a:effectLst/>
                        </a:rPr>
                        <a:t>1.- Riesgo: Servicios educativos otorgados deficientemente.</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u="none" strike="noStrike">
                          <a:effectLst/>
                        </a:rPr>
                        <a:t>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ES" sz="1400" u="none" strike="noStrike" dirty="0">
                          <a:effectLst/>
                        </a:rPr>
                        <a:t>Trámites y servicios no digitalizados.</a:t>
                      </a:r>
                      <a:endParaRPr lang="es-ES"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dirty="0">
                          <a:effectLst/>
                        </a:rPr>
                        <a:t>TIC</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dirty="0">
                          <a:effectLst/>
                        </a:rPr>
                        <a:t>Interno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b="1" u="none" strike="noStrike" dirty="0">
                          <a:effectLst/>
                        </a:rPr>
                        <a:t>9.0</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extLst>
                  <a:ext uri="{0D108BD9-81ED-4DB2-BD59-A6C34878D82A}">
                    <a16:rowId xmlns:a16="http://schemas.microsoft.com/office/drawing/2014/main" val="3491586333"/>
                  </a:ext>
                </a:extLst>
              </a:tr>
              <a:tr h="565625">
                <a:tc vMerge="1">
                  <a:txBody>
                    <a:bodyPr/>
                    <a:lstStyle/>
                    <a:p>
                      <a:endParaRPr lang="es-MX"/>
                    </a:p>
                  </a:txBody>
                  <a:tcPr/>
                </a:tc>
                <a:tc>
                  <a:txBody>
                    <a:bodyPr/>
                    <a:lstStyle/>
                    <a:p>
                      <a:pPr algn="ctr" fontAlgn="ctr"/>
                      <a:r>
                        <a:rPr lang="es-MX" sz="1400" u="none" strike="noStrike" dirty="0">
                          <a:effectLst/>
                        </a:rPr>
                        <a:t>Nivel de decisión: Estratégico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a:txBody>
                    <a:bodyPr/>
                    <a:lstStyle/>
                    <a:p>
                      <a:pPr algn="ctr" fontAlgn="ctr"/>
                      <a:r>
                        <a:rPr lang="es-ES" sz="1400" u="none" strike="noStrike" dirty="0">
                          <a:effectLst/>
                        </a:rPr>
                        <a:t>Recursos financieros, humanos y materiales insuficientes.</a:t>
                      </a:r>
                      <a:endParaRPr lang="es-ES"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a:effectLst/>
                        </a:rPr>
                        <a:t>Financiero presupuestal</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a:effectLst/>
                        </a:rPr>
                        <a:t>Externo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extLst>
                  <a:ext uri="{0D108BD9-81ED-4DB2-BD59-A6C34878D82A}">
                    <a16:rowId xmlns:a16="http://schemas.microsoft.com/office/drawing/2014/main" val="3307136738"/>
                  </a:ext>
                </a:extLst>
              </a:tr>
              <a:tr h="396157">
                <a:tc vMerge="1">
                  <a:txBody>
                    <a:bodyPr/>
                    <a:lstStyle/>
                    <a:p>
                      <a:endParaRPr lang="es-MX"/>
                    </a:p>
                  </a:txBody>
                  <a:tcPr/>
                </a:tc>
                <a:tc>
                  <a:txBody>
                    <a:bodyPr/>
                    <a:lstStyle/>
                    <a:p>
                      <a:pPr algn="ctr" fontAlgn="ctr"/>
                      <a:r>
                        <a:rPr lang="es-MX" sz="1400" u="none" strike="noStrike" dirty="0">
                          <a:effectLst/>
                        </a:rPr>
                        <a:t>Clasificación: Sustantivo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a:txBody>
                    <a:bodyPr/>
                    <a:lstStyle/>
                    <a:p>
                      <a:pPr algn="ctr" fontAlgn="ctr"/>
                      <a:r>
                        <a:rPr lang="es-MX" sz="1400" u="none" strike="noStrike">
                          <a:effectLst/>
                        </a:rPr>
                        <a:t>Programas Federales ejecutados deficientemente.</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dirty="0">
                          <a:effectLst/>
                        </a:rPr>
                        <a:t>Humano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a:effectLst/>
                        </a:rPr>
                        <a:t>Interno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extLst>
                  <a:ext uri="{0D108BD9-81ED-4DB2-BD59-A6C34878D82A}">
                    <a16:rowId xmlns:a16="http://schemas.microsoft.com/office/drawing/2014/main" val="2991191422"/>
                  </a:ext>
                </a:extLst>
              </a:tr>
              <a:tr h="385153">
                <a:tc vMerge="1">
                  <a:txBody>
                    <a:bodyPr/>
                    <a:lstStyle/>
                    <a:p>
                      <a:endParaRPr lang="es-MX"/>
                    </a:p>
                  </a:txBody>
                  <a:tcPr/>
                </a:tc>
                <a:tc>
                  <a:txBody>
                    <a:bodyPr/>
                    <a:lstStyle/>
                    <a:p>
                      <a:pPr algn="ctr" fontAlgn="ctr"/>
                      <a:r>
                        <a:rPr lang="es-MX" sz="1400" b="1" u="none" strike="noStrike" dirty="0">
                          <a:effectLst/>
                        </a:rPr>
                        <a:t>2.- Modelo académico implementado sin consolidar.</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u="none" strike="noStrike">
                          <a:effectLst/>
                        </a:rPr>
                        <a:t>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MX" sz="1400" u="none" strike="noStrike">
                          <a:effectLst/>
                        </a:rPr>
                        <a:t>Planteles no incorporados al Sistema Nacional de Bachillerato. </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MX" sz="1400" u="none" strike="noStrike" dirty="0">
                          <a:effectLst/>
                        </a:rPr>
                        <a:t>Técnico - administrativo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MX" sz="1400" u="none" strike="noStrike" dirty="0">
                          <a:effectLst/>
                        </a:rPr>
                        <a:t>Interno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b="1" u="none" strike="noStrike" dirty="0">
                          <a:effectLst/>
                        </a:rPr>
                        <a:t>8.4</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extLst>
                  <a:ext uri="{0D108BD9-81ED-4DB2-BD59-A6C34878D82A}">
                    <a16:rowId xmlns:a16="http://schemas.microsoft.com/office/drawing/2014/main" val="2367459641"/>
                  </a:ext>
                </a:extLst>
              </a:tr>
              <a:tr h="209083">
                <a:tc vMerge="1">
                  <a:txBody>
                    <a:bodyPr/>
                    <a:lstStyle/>
                    <a:p>
                      <a:endParaRPr lang="es-MX"/>
                    </a:p>
                  </a:txBody>
                  <a:tcPr/>
                </a:tc>
                <a:tc>
                  <a:txBody>
                    <a:bodyPr/>
                    <a:lstStyle/>
                    <a:p>
                      <a:pPr algn="ctr" fontAlgn="ctr"/>
                      <a:r>
                        <a:rPr lang="es-MX" sz="1400" u="none" strike="noStrike" dirty="0">
                          <a:effectLst/>
                        </a:rPr>
                        <a:t>Nivel de decisión: Estratégico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249140412"/>
                  </a:ext>
                </a:extLst>
              </a:tr>
              <a:tr h="565625">
                <a:tc vMerge="1">
                  <a:txBody>
                    <a:bodyPr/>
                    <a:lstStyle/>
                    <a:p>
                      <a:endParaRPr lang="es-MX"/>
                    </a:p>
                  </a:txBody>
                  <a:tcPr/>
                </a:tc>
                <a:tc>
                  <a:txBody>
                    <a:bodyPr/>
                    <a:lstStyle/>
                    <a:p>
                      <a:pPr algn="ctr" fontAlgn="ctr"/>
                      <a:r>
                        <a:rPr lang="es-MX" sz="1400" u="none" strike="noStrike">
                          <a:effectLst/>
                        </a:rPr>
                        <a:t>Clasificación: Sustantivo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a:txBody>
                    <a:bodyPr/>
                    <a:lstStyle/>
                    <a:p>
                      <a:pPr algn="ctr" fontAlgn="ctr"/>
                      <a:r>
                        <a:rPr lang="es-MX" sz="1400" u="none" strike="noStrike">
                          <a:effectLst/>
                        </a:rPr>
                        <a:t>Documentos curriculares desactualizados. </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a:effectLst/>
                        </a:rPr>
                        <a:t>Técnico - administrativo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dirty="0">
                          <a:effectLst/>
                        </a:rPr>
                        <a:t>Interno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extLst>
                  <a:ext uri="{0D108BD9-81ED-4DB2-BD59-A6C34878D82A}">
                    <a16:rowId xmlns:a16="http://schemas.microsoft.com/office/drawing/2014/main" val="2686016818"/>
                  </a:ext>
                </a:extLst>
              </a:tr>
              <a:tr h="565625">
                <a:tc vMerge="1">
                  <a:txBody>
                    <a:bodyPr/>
                    <a:lstStyle/>
                    <a:p>
                      <a:endParaRPr lang="es-MX"/>
                    </a:p>
                  </a:txBody>
                  <a:tcPr/>
                </a:tc>
                <a:tc>
                  <a:txBody>
                    <a:bodyPr/>
                    <a:lstStyle/>
                    <a:p>
                      <a:pPr algn="ctr" fontAlgn="ctr"/>
                      <a:r>
                        <a:rPr lang="es-MX" sz="1400" b="1" u="none" strike="noStrike" dirty="0">
                          <a:effectLst/>
                        </a:rPr>
                        <a:t>3.- Servicios educativos prestados de forma interrumpida.</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u="none" strike="noStrike">
                          <a:effectLst/>
                        </a:rPr>
                        <a:t>Si</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ES" sz="1400" u="none" strike="noStrike">
                          <a:effectLst/>
                        </a:rPr>
                        <a:t>Renuencia del personal docente a la reincorporación a actividades presenciales.</a:t>
                      </a:r>
                      <a:endParaRPr lang="es-ES"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MX" sz="1400" u="none" strike="noStrike">
                          <a:effectLst/>
                        </a:rPr>
                        <a:t>Humano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MX" sz="1400" u="none" strike="noStrike">
                          <a:effectLst/>
                        </a:rPr>
                        <a:t>Interno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b="1" u="none" strike="noStrike" dirty="0">
                          <a:effectLst/>
                        </a:rPr>
                        <a:t>7.2</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extLst>
                  <a:ext uri="{0D108BD9-81ED-4DB2-BD59-A6C34878D82A}">
                    <a16:rowId xmlns:a16="http://schemas.microsoft.com/office/drawing/2014/main" val="1345196340"/>
                  </a:ext>
                </a:extLst>
              </a:tr>
              <a:tr h="209083">
                <a:tc vMerge="1">
                  <a:txBody>
                    <a:bodyPr/>
                    <a:lstStyle/>
                    <a:p>
                      <a:endParaRPr lang="es-MX"/>
                    </a:p>
                  </a:txBody>
                  <a:tcPr/>
                </a:tc>
                <a:tc>
                  <a:txBody>
                    <a:bodyPr/>
                    <a:lstStyle/>
                    <a:p>
                      <a:pPr algn="ctr" fontAlgn="ctr"/>
                      <a:r>
                        <a:rPr lang="es-MX" sz="1400" u="none" strike="noStrike" dirty="0">
                          <a:effectLst/>
                        </a:rPr>
                        <a:t>Nivel de decisión: Estratégico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418354646"/>
                  </a:ext>
                </a:extLst>
              </a:tr>
              <a:tr h="380751">
                <a:tc vMerge="1">
                  <a:txBody>
                    <a:bodyPr/>
                    <a:lstStyle/>
                    <a:p>
                      <a:endParaRPr lang="es-MX"/>
                    </a:p>
                  </a:txBody>
                  <a:tcPr/>
                </a:tc>
                <a:tc>
                  <a:txBody>
                    <a:bodyPr/>
                    <a:lstStyle/>
                    <a:p>
                      <a:pPr algn="ctr" fontAlgn="ctr"/>
                      <a:r>
                        <a:rPr lang="es-MX" sz="1400" u="none" strike="noStrike">
                          <a:effectLst/>
                        </a:rPr>
                        <a:t>Clasificación: Sustantivo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a:txBody>
                    <a:bodyPr/>
                    <a:lstStyle/>
                    <a:p>
                      <a:pPr algn="ctr" fontAlgn="ctr"/>
                      <a:r>
                        <a:rPr lang="es-MX" sz="1400" u="none" strike="noStrike">
                          <a:effectLst/>
                        </a:rPr>
                        <a:t>Problemas de salud pública (Covid)</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a:effectLst/>
                        </a:rPr>
                        <a:t>Entorno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dirty="0">
                          <a:effectLst/>
                        </a:rPr>
                        <a:t>Externo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extLst>
                  <a:ext uri="{0D108BD9-81ED-4DB2-BD59-A6C34878D82A}">
                    <a16:rowId xmlns:a16="http://schemas.microsoft.com/office/drawing/2014/main" val="2698066025"/>
                  </a:ext>
                </a:extLst>
              </a:tr>
              <a:tr h="380751">
                <a:tc vMerge="1">
                  <a:txBody>
                    <a:bodyPr/>
                    <a:lstStyle/>
                    <a:p>
                      <a:endParaRPr lang="es-MX"/>
                    </a:p>
                  </a:txBody>
                  <a:tcPr/>
                </a:tc>
                <a:tc>
                  <a:txBody>
                    <a:bodyPr/>
                    <a:lstStyle/>
                    <a:p>
                      <a:pPr algn="ctr" fontAlgn="ctr"/>
                      <a:r>
                        <a:rPr lang="es-MX" sz="1400" b="1" u="none" strike="noStrike" dirty="0">
                          <a:effectLst/>
                        </a:rPr>
                        <a:t>4.- Procesos sustantivos certificados sin renovar.</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u="none" strike="noStrike">
                          <a:effectLst/>
                        </a:rPr>
                        <a:t>Si</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ES" sz="1400" u="none" strike="noStrike">
                          <a:effectLst/>
                        </a:rPr>
                        <a:t>Disminución en la calidad de los servicios.</a:t>
                      </a:r>
                      <a:endParaRPr lang="es-ES"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a:effectLst/>
                        </a:rPr>
                        <a:t>Humano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a:txBody>
                    <a:bodyPr/>
                    <a:lstStyle/>
                    <a:p>
                      <a:pPr algn="ctr" fontAlgn="ctr"/>
                      <a:r>
                        <a:rPr lang="es-MX" sz="1400" u="none" strike="noStrike">
                          <a:effectLst/>
                        </a:rPr>
                        <a:t>Interno</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3">
                  <a:txBody>
                    <a:bodyPr/>
                    <a:lstStyle/>
                    <a:p>
                      <a:pPr algn="ctr" fontAlgn="ctr"/>
                      <a:r>
                        <a:rPr lang="es-MX" sz="1400" b="1" u="none" strike="noStrike" dirty="0">
                          <a:effectLst/>
                        </a:rPr>
                        <a:t>4.2</a:t>
                      </a:r>
                      <a:endParaRPr lang="es-MX" sz="1400" b="1"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extLst>
                  <a:ext uri="{0D108BD9-81ED-4DB2-BD59-A6C34878D82A}">
                    <a16:rowId xmlns:a16="http://schemas.microsoft.com/office/drawing/2014/main" val="2149640567"/>
                  </a:ext>
                </a:extLst>
              </a:tr>
              <a:tr h="341135">
                <a:tc vMerge="1">
                  <a:txBody>
                    <a:bodyPr/>
                    <a:lstStyle/>
                    <a:p>
                      <a:endParaRPr lang="es-MX"/>
                    </a:p>
                  </a:txBody>
                  <a:tcPr/>
                </a:tc>
                <a:tc>
                  <a:txBody>
                    <a:bodyPr/>
                    <a:lstStyle/>
                    <a:p>
                      <a:pPr algn="ctr" fontAlgn="ctr"/>
                      <a:r>
                        <a:rPr lang="es-MX" sz="1400" u="none" strike="noStrike" dirty="0">
                          <a:effectLst/>
                        </a:rPr>
                        <a:t>Nivel de decisión: Directivo.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rowSpan="2">
                  <a:txBody>
                    <a:bodyPr/>
                    <a:lstStyle/>
                    <a:p>
                      <a:pPr algn="ctr" fontAlgn="ctr"/>
                      <a:r>
                        <a:rPr lang="es-ES" sz="1400" u="none" strike="noStrike">
                          <a:effectLst/>
                        </a:rPr>
                        <a:t>Insuficiencia de recursos financieros para la certificación de procesos.</a:t>
                      </a:r>
                      <a:endParaRPr lang="es-ES"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MX" sz="1400" u="none" strike="noStrike">
                          <a:effectLst/>
                        </a:rPr>
                        <a:t>Financiero presupuestal</a:t>
                      </a:r>
                      <a:endParaRPr lang="es-MX" sz="1400" b="0" i="0" u="none" strike="noStrike">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rowSpan="2">
                  <a:txBody>
                    <a:bodyPr/>
                    <a:lstStyle/>
                    <a:p>
                      <a:pPr algn="ctr" fontAlgn="ctr"/>
                      <a:r>
                        <a:rPr lang="es-MX" sz="1400" u="none" strike="noStrike" dirty="0">
                          <a:effectLst/>
                        </a:rPr>
                        <a:t>Interno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extLst>
                  <a:ext uri="{0D108BD9-81ED-4DB2-BD59-A6C34878D82A}">
                    <a16:rowId xmlns:a16="http://schemas.microsoft.com/office/drawing/2014/main" val="1382141645"/>
                  </a:ext>
                </a:extLst>
              </a:tr>
              <a:tr h="128514">
                <a:tc vMerge="1">
                  <a:txBody>
                    <a:bodyPr/>
                    <a:lstStyle/>
                    <a:p>
                      <a:endParaRPr lang="es-MX"/>
                    </a:p>
                  </a:txBody>
                  <a:tcPr/>
                </a:tc>
                <a:tc>
                  <a:txBody>
                    <a:bodyPr/>
                    <a:lstStyle/>
                    <a:p>
                      <a:pPr algn="ctr" fontAlgn="ctr"/>
                      <a:r>
                        <a:rPr lang="es-MX" sz="1400" u="none" strike="noStrike" dirty="0">
                          <a:effectLst/>
                        </a:rPr>
                        <a:t>Clasificación: Administrativo.</a:t>
                      </a:r>
                      <a:endParaRPr lang="es-MX" sz="1400" b="0" i="0" u="none" strike="noStrike" dirty="0">
                        <a:solidFill>
                          <a:srgbClr val="000000"/>
                        </a:solidFill>
                        <a:effectLst/>
                        <a:latin typeface="Calibri" panose="020F0502020204030204" pitchFamily="34" charset="0"/>
                      </a:endParaRPr>
                    </a:p>
                  </a:txBody>
                  <a:tcPr marL="9107" marR="9107" marT="9107" marB="0" anchor="ctr">
                    <a:solidFill>
                      <a:schemeClr val="accent4">
                        <a:lumMod val="40000"/>
                        <a:lumOff val="60000"/>
                      </a:schemeClr>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17903986"/>
                  </a:ext>
                </a:extLst>
              </a:tr>
            </a:tbl>
          </a:graphicData>
        </a:graphic>
      </p:graphicFrame>
    </p:spTree>
    <p:extLst>
      <p:ext uri="{BB962C8B-B14F-4D97-AF65-F5344CB8AC3E}">
        <p14:creationId xmlns:p14="http://schemas.microsoft.com/office/powerpoint/2010/main" val="320518797"/>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6A25AEE-543B-4BD8-AD1C-7C944453918F}"/>
              </a:ext>
            </a:extLst>
          </p:cNvPr>
          <p:cNvPicPr>
            <a:picLocks noChangeAspect="1"/>
          </p:cNvPicPr>
          <p:nvPr/>
        </p:nvPicPr>
        <p:blipFill>
          <a:blip r:embed="rId2"/>
          <a:stretch>
            <a:fillRect/>
          </a:stretch>
        </p:blipFill>
        <p:spPr>
          <a:xfrm>
            <a:off x="1311578" y="1001461"/>
            <a:ext cx="10348610" cy="5361897"/>
          </a:xfrm>
          <a:prstGeom prst="rect">
            <a:avLst/>
          </a:prstGeom>
        </p:spPr>
      </p:pic>
    </p:spTree>
    <p:extLst>
      <p:ext uri="{BB962C8B-B14F-4D97-AF65-F5344CB8AC3E}">
        <p14:creationId xmlns:p14="http://schemas.microsoft.com/office/powerpoint/2010/main" val="391952231"/>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8986E-654B-4678-916A-95048677345C}"/>
              </a:ext>
            </a:extLst>
          </p:cNvPr>
          <p:cNvSpPr>
            <a:spLocks noGrp="1"/>
          </p:cNvSpPr>
          <p:nvPr>
            <p:ph type="title"/>
          </p:nvPr>
        </p:nvSpPr>
        <p:spPr>
          <a:xfrm>
            <a:off x="1039240" y="1934776"/>
            <a:ext cx="10521950" cy="1344540"/>
          </a:xfrm>
        </p:spPr>
        <p:txBody>
          <a:bodyPr/>
          <a:lstStyle/>
          <a:p>
            <a:r>
              <a:rPr lang="es-MX" dirty="0"/>
              <a:t>3.3. Seguimiento y administración PAF</a:t>
            </a:r>
          </a:p>
        </p:txBody>
      </p:sp>
      <p:sp>
        <p:nvSpPr>
          <p:cNvPr id="4" name="Marcador de número de diapositiva 3">
            <a:extLst>
              <a:ext uri="{FF2B5EF4-FFF2-40B4-BE49-F238E27FC236}">
                <a16:creationId xmlns:a16="http://schemas.microsoft.com/office/drawing/2014/main" id="{499D7465-4891-4314-9B56-5D06032413D7}"/>
              </a:ext>
            </a:extLst>
          </p:cNvPr>
          <p:cNvSpPr>
            <a:spLocks noGrp="1"/>
          </p:cNvSpPr>
          <p:nvPr>
            <p:ph type="sldNum" sz="quarter" idx="2"/>
          </p:nvPr>
        </p:nvSpPr>
        <p:spPr/>
        <p:txBody>
          <a:bodyPr/>
          <a:lstStyle/>
          <a:p>
            <a:fld id="{86CB4B4D-7CA3-9044-876B-883B54F8677D}" type="slidenum">
              <a:rPr lang="es-MX" smtClean="0"/>
              <a:t>73</a:t>
            </a:fld>
            <a:endParaRPr lang="es-MX"/>
          </a:p>
        </p:txBody>
      </p:sp>
    </p:spTree>
    <p:extLst>
      <p:ext uri="{BB962C8B-B14F-4D97-AF65-F5344CB8AC3E}">
        <p14:creationId xmlns:p14="http://schemas.microsoft.com/office/powerpoint/2010/main" val="2262129979"/>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7" name="3 Marcador de número de diapositiva"/>
          <p:cNvSpPr>
            <a:spLocks noGrp="1"/>
          </p:cNvSpPr>
          <p:nvPr>
            <p:ph type="sldNum" sz="quarter" idx="12"/>
          </p:nvPr>
        </p:nvSpPr>
        <p:spPr bwMode="auto">
          <a:xfrm>
            <a:off x="8045669" y="616553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defRPr>
                <a:solidFill>
                  <a:srgbClr val="7F7F7F"/>
                </a:solidFill>
                <a:latin typeface="Times New Roman" pitchFamily="18" charset="0"/>
                <a:cs typeface="Times New Roman" pitchFamily="18" charset="0"/>
              </a:defRPr>
            </a:lvl1pPr>
            <a:lvl2pPr marL="742950" indent="-285750">
              <a:spcBef>
                <a:spcPct val="20000"/>
              </a:spcBef>
              <a:buFont typeface="Arial" charset="0"/>
              <a:buChar char="–"/>
              <a:defRPr>
                <a:solidFill>
                  <a:srgbClr val="7F7F7F"/>
                </a:solidFill>
                <a:latin typeface="Times New Roman" pitchFamily="18" charset="0"/>
                <a:cs typeface="Times New Roman" pitchFamily="18" charset="0"/>
              </a:defRPr>
            </a:lvl2pPr>
            <a:lvl3pPr marL="1143000" indent="-228600">
              <a:spcBef>
                <a:spcPct val="20000"/>
              </a:spcBef>
              <a:buFont typeface="Arial" charset="0"/>
              <a:buChar char="•"/>
              <a:defRPr>
                <a:solidFill>
                  <a:srgbClr val="7F7F7F"/>
                </a:solidFill>
                <a:latin typeface="Times New Roman" pitchFamily="18" charset="0"/>
                <a:cs typeface="Times New Roman" pitchFamily="18" charset="0"/>
              </a:defRPr>
            </a:lvl3pPr>
            <a:lvl4pPr marL="1600200" indent="-228600">
              <a:spcBef>
                <a:spcPct val="20000"/>
              </a:spcBef>
              <a:buFont typeface="Arial" charset="0"/>
              <a:buChar char="–"/>
              <a:defRPr>
                <a:solidFill>
                  <a:srgbClr val="7F7F7F"/>
                </a:solidFill>
                <a:latin typeface="Times New Roman" pitchFamily="18" charset="0"/>
                <a:cs typeface="Times New Roman" pitchFamily="18" charset="0"/>
              </a:defRPr>
            </a:lvl4pPr>
            <a:lvl5pPr marL="2057400" indent="-228600">
              <a:spcBef>
                <a:spcPct val="20000"/>
              </a:spcBef>
              <a:buFont typeface="Arial" charset="0"/>
              <a:buChar char="»"/>
              <a:defRPr>
                <a:solidFill>
                  <a:srgbClr val="7F7F7F"/>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rgbClr val="7F7F7F"/>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rgbClr val="7F7F7F"/>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rgbClr val="7F7F7F"/>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rgbClr val="7F7F7F"/>
                </a:solidFill>
                <a:latin typeface="Times New Roman" pitchFamily="18" charset="0"/>
                <a:cs typeface="Times New Roman" pitchFamily="18" charset="0"/>
              </a:defRPr>
            </a:lvl9pPr>
          </a:lstStyle>
          <a:p>
            <a:pPr>
              <a:spcBef>
                <a:spcPct val="0"/>
              </a:spcBef>
              <a:buFontTx/>
              <a:buNone/>
            </a:pPr>
            <a:fld id="{2DF5E08D-1B7E-419E-ADF5-31EB1F4D2E87}" type="slidenum">
              <a:rPr lang="es-ES" altLang="es-MX" smtClean="0">
                <a:solidFill>
                  <a:srgbClr val="898989"/>
                </a:solidFill>
                <a:latin typeface="Arial" charset="0"/>
              </a:rPr>
              <a:pPr>
                <a:spcBef>
                  <a:spcPct val="0"/>
                </a:spcBef>
                <a:buFontTx/>
                <a:buNone/>
              </a:pPr>
              <a:t>74</a:t>
            </a:fld>
            <a:endParaRPr lang="es-ES" altLang="es-MX" dirty="0">
              <a:solidFill>
                <a:srgbClr val="898989"/>
              </a:solidFill>
              <a:latin typeface="Arial" charset="0"/>
            </a:endParaRPr>
          </a:p>
        </p:txBody>
      </p:sp>
      <p:graphicFrame>
        <p:nvGraphicFramePr>
          <p:cNvPr id="2" name="Tabla 1">
            <a:extLst>
              <a:ext uri="{FF2B5EF4-FFF2-40B4-BE49-F238E27FC236}">
                <a16:creationId xmlns:a16="http://schemas.microsoft.com/office/drawing/2014/main" id="{76C0E170-A5E6-45D5-A3CD-F0A1B10E3306}"/>
              </a:ext>
            </a:extLst>
          </p:cNvPr>
          <p:cNvGraphicFramePr>
            <a:graphicFrameLocks noGrp="1"/>
          </p:cNvGraphicFramePr>
          <p:nvPr/>
        </p:nvGraphicFramePr>
        <p:xfrm>
          <a:off x="753137" y="326775"/>
          <a:ext cx="10823392" cy="6304280"/>
        </p:xfrm>
        <a:graphic>
          <a:graphicData uri="http://schemas.openxmlformats.org/drawingml/2006/table">
            <a:tbl>
              <a:tblPr firstRow="1" bandRow="1">
                <a:tableStyleId>{6E25E649-3F16-4E02-A733-19D2CDBF48F0}</a:tableStyleId>
              </a:tblPr>
              <a:tblGrid>
                <a:gridCol w="643966">
                  <a:extLst>
                    <a:ext uri="{9D8B030D-6E8A-4147-A177-3AD203B41FA5}">
                      <a16:colId xmlns:a16="http://schemas.microsoft.com/office/drawing/2014/main" val="316344032"/>
                    </a:ext>
                  </a:extLst>
                </a:gridCol>
                <a:gridCol w="3926542">
                  <a:extLst>
                    <a:ext uri="{9D8B030D-6E8A-4147-A177-3AD203B41FA5}">
                      <a16:colId xmlns:a16="http://schemas.microsoft.com/office/drawing/2014/main" val="3816164487"/>
                    </a:ext>
                  </a:extLst>
                </a:gridCol>
                <a:gridCol w="1677069">
                  <a:extLst>
                    <a:ext uri="{9D8B030D-6E8A-4147-A177-3AD203B41FA5}">
                      <a16:colId xmlns:a16="http://schemas.microsoft.com/office/drawing/2014/main" val="1632158948"/>
                    </a:ext>
                  </a:extLst>
                </a:gridCol>
                <a:gridCol w="539086">
                  <a:extLst>
                    <a:ext uri="{9D8B030D-6E8A-4147-A177-3AD203B41FA5}">
                      <a16:colId xmlns:a16="http://schemas.microsoft.com/office/drawing/2014/main" val="3618139566"/>
                    </a:ext>
                  </a:extLst>
                </a:gridCol>
                <a:gridCol w="757451">
                  <a:extLst>
                    <a:ext uri="{9D8B030D-6E8A-4147-A177-3AD203B41FA5}">
                      <a16:colId xmlns:a16="http://schemas.microsoft.com/office/drawing/2014/main" val="2030255524"/>
                    </a:ext>
                  </a:extLst>
                </a:gridCol>
                <a:gridCol w="702860">
                  <a:extLst>
                    <a:ext uri="{9D8B030D-6E8A-4147-A177-3AD203B41FA5}">
                      <a16:colId xmlns:a16="http://schemas.microsoft.com/office/drawing/2014/main" val="3929445141"/>
                    </a:ext>
                  </a:extLst>
                </a:gridCol>
                <a:gridCol w="696035">
                  <a:extLst>
                    <a:ext uri="{9D8B030D-6E8A-4147-A177-3AD203B41FA5}">
                      <a16:colId xmlns:a16="http://schemas.microsoft.com/office/drawing/2014/main" val="4025337013"/>
                    </a:ext>
                  </a:extLst>
                </a:gridCol>
                <a:gridCol w="1880383">
                  <a:extLst>
                    <a:ext uri="{9D8B030D-6E8A-4147-A177-3AD203B41FA5}">
                      <a16:colId xmlns:a16="http://schemas.microsoft.com/office/drawing/2014/main" val="2645102170"/>
                    </a:ext>
                  </a:extLst>
                </a:gridCol>
              </a:tblGrid>
              <a:tr h="370840">
                <a:tc>
                  <a:txBody>
                    <a:bodyPr/>
                    <a:lstStyle/>
                    <a:p>
                      <a:pPr algn="ctr"/>
                      <a:r>
                        <a:rPr lang="es-MX" sz="1400" dirty="0">
                          <a:solidFill>
                            <a:schemeClr val="bg1"/>
                          </a:solidFill>
                        </a:rPr>
                        <a:t>NO.</a:t>
                      </a:r>
                    </a:p>
                  </a:txBody>
                  <a:tcPr/>
                </a:tc>
                <a:tc>
                  <a:txBody>
                    <a:bodyPr/>
                    <a:lstStyle/>
                    <a:p>
                      <a:pPr algn="ctr"/>
                      <a:r>
                        <a:rPr lang="es-MX" sz="1400" dirty="0">
                          <a:solidFill>
                            <a:schemeClr val="bg1"/>
                          </a:solidFill>
                        </a:rPr>
                        <a:t>TÍTULO</a:t>
                      </a:r>
                    </a:p>
                  </a:txBody>
                  <a:tcPr/>
                </a:tc>
                <a:tc>
                  <a:txBody>
                    <a:bodyPr/>
                    <a:lstStyle/>
                    <a:p>
                      <a:pPr algn="ctr"/>
                      <a:r>
                        <a:rPr lang="es-MX" sz="1400" dirty="0">
                          <a:solidFill>
                            <a:schemeClr val="bg1"/>
                          </a:solidFill>
                        </a:rPr>
                        <a:t>ÁREA</a:t>
                      </a:r>
                    </a:p>
                  </a:txBody>
                  <a:tcPr/>
                </a:tc>
                <a:tc>
                  <a:txBody>
                    <a:bodyPr/>
                    <a:lstStyle/>
                    <a:p>
                      <a:pPr algn="ctr"/>
                      <a:r>
                        <a:rPr lang="es-MX" sz="1400" dirty="0">
                          <a:solidFill>
                            <a:schemeClr val="bg1"/>
                          </a:solidFill>
                        </a:rPr>
                        <a:t>1T</a:t>
                      </a:r>
                    </a:p>
                  </a:txBody>
                  <a:tcPr/>
                </a:tc>
                <a:tc>
                  <a:txBody>
                    <a:bodyPr/>
                    <a:lstStyle/>
                    <a:p>
                      <a:pPr algn="ctr"/>
                      <a:r>
                        <a:rPr lang="es-MX" sz="1400" dirty="0">
                          <a:solidFill>
                            <a:schemeClr val="bg1"/>
                          </a:solidFill>
                        </a:rPr>
                        <a:t>2T</a:t>
                      </a:r>
                    </a:p>
                  </a:txBody>
                  <a:tcPr/>
                </a:tc>
                <a:tc>
                  <a:txBody>
                    <a:bodyPr/>
                    <a:lstStyle/>
                    <a:p>
                      <a:pPr algn="ctr"/>
                      <a:r>
                        <a:rPr lang="es-MX" sz="1400" dirty="0">
                          <a:solidFill>
                            <a:schemeClr val="bg1"/>
                          </a:solidFill>
                        </a:rPr>
                        <a:t>3T</a:t>
                      </a:r>
                    </a:p>
                  </a:txBody>
                  <a:tcPr/>
                </a:tc>
                <a:tc>
                  <a:txBody>
                    <a:bodyPr/>
                    <a:lstStyle/>
                    <a:p>
                      <a:pPr algn="ctr"/>
                      <a:r>
                        <a:rPr lang="es-MX" sz="1400" dirty="0">
                          <a:solidFill>
                            <a:schemeClr val="bg1"/>
                          </a:solidFill>
                        </a:rPr>
                        <a:t>4T</a:t>
                      </a:r>
                    </a:p>
                  </a:txBody>
                  <a:tcPr/>
                </a:tc>
                <a:tc>
                  <a:txBody>
                    <a:bodyPr/>
                    <a:lstStyle/>
                    <a:p>
                      <a:pPr algn="ctr"/>
                      <a:r>
                        <a:rPr lang="es-MX" sz="1400" dirty="0">
                          <a:solidFill>
                            <a:schemeClr val="bg1"/>
                          </a:solidFill>
                        </a:rPr>
                        <a:t>COMENTARIOS</a:t>
                      </a:r>
                    </a:p>
                  </a:txBody>
                  <a:tcPr/>
                </a:tc>
                <a:extLst>
                  <a:ext uri="{0D108BD9-81ED-4DB2-BD59-A6C34878D82A}">
                    <a16:rowId xmlns:a16="http://schemas.microsoft.com/office/drawing/2014/main" val="3162129531"/>
                  </a:ext>
                </a:extLst>
              </a:tr>
              <a:tr h="370840">
                <a:tc>
                  <a:txBody>
                    <a:bodyPr/>
                    <a:lstStyle/>
                    <a:p>
                      <a:pPr algn="ctr"/>
                      <a:r>
                        <a:rPr lang="es-MX" sz="1400" dirty="0"/>
                        <a:t>1</a:t>
                      </a:r>
                    </a:p>
                  </a:txBody>
                  <a:tcPr/>
                </a:tc>
                <a:tc>
                  <a:txBody>
                    <a:bodyPr/>
                    <a:lstStyle/>
                    <a:p>
                      <a:r>
                        <a:rPr lang="es-MX" sz="1400" dirty="0"/>
                        <a:t>Sistema de información y registro</a:t>
                      </a:r>
                    </a:p>
                  </a:txBody>
                  <a:tcPr/>
                </a:tc>
                <a:tc>
                  <a:txBody>
                    <a:bodyPr/>
                    <a:lstStyle/>
                    <a:p>
                      <a:r>
                        <a:rPr lang="es-MX" sz="1400" dirty="0"/>
                        <a:t>DGGA, DGAF</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Concluida</a:t>
                      </a:r>
                    </a:p>
                  </a:txBody>
                  <a:tcPr/>
                </a:tc>
                <a:extLst>
                  <a:ext uri="{0D108BD9-81ED-4DB2-BD59-A6C34878D82A}">
                    <a16:rowId xmlns:a16="http://schemas.microsoft.com/office/drawing/2014/main" val="4173224913"/>
                  </a:ext>
                </a:extLst>
              </a:tr>
              <a:tr h="370840">
                <a:tc>
                  <a:txBody>
                    <a:bodyPr/>
                    <a:lstStyle/>
                    <a:p>
                      <a:pPr algn="ctr"/>
                      <a:r>
                        <a:rPr lang="es-MX" sz="1400" dirty="0"/>
                        <a:t>2</a:t>
                      </a:r>
                    </a:p>
                  </a:txBody>
                  <a:tcPr/>
                </a:tc>
                <a:tc>
                  <a:txBody>
                    <a:bodyPr/>
                    <a:lstStyle/>
                    <a:p>
                      <a:r>
                        <a:rPr lang="es-MX" sz="1400" dirty="0"/>
                        <a:t>Outsourcing</a:t>
                      </a:r>
                    </a:p>
                  </a:txBody>
                  <a:tcPr/>
                </a:tc>
                <a:tc>
                  <a:txBody>
                    <a:bodyPr/>
                    <a:lstStyle/>
                    <a:p>
                      <a:r>
                        <a:rPr lang="es-MX" sz="1400" dirty="0"/>
                        <a:t>DGAA, DGAF</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a:p>
                  </a:txBody>
                  <a:tcPr/>
                </a:tc>
                <a:tc>
                  <a:txBody>
                    <a:bodyPr/>
                    <a:lstStyle/>
                    <a:p>
                      <a:pPr algn="ctr"/>
                      <a:endParaRPr lang="es-MX" sz="1400" dirty="0"/>
                    </a:p>
                  </a:txBody>
                  <a:tcPr/>
                </a:tc>
                <a:tc>
                  <a:txBody>
                    <a:bodyPr/>
                    <a:lstStyle/>
                    <a:p>
                      <a:pPr algn="ctr"/>
                      <a:r>
                        <a:rPr lang="es-MX" sz="1400" dirty="0"/>
                        <a:t>Concluida</a:t>
                      </a:r>
                    </a:p>
                  </a:txBody>
                  <a:tcPr/>
                </a:tc>
                <a:extLst>
                  <a:ext uri="{0D108BD9-81ED-4DB2-BD59-A6C34878D82A}">
                    <a16:rowId xmlns:a16="http://schemas.microsoft.com/office/drawing/2014/main" val="3857309200"/>
                  </a:ext>
                </a:extLst>
              </a:tr>
              <a:tr h="370840">
                <a:tc>
                  <a:txBody>
                    <a:bodyPr/>
                    <a:lstStyle/>
                    <a:p>
                      <a:pPr algn="ctr"/>
                      <a:r>
                        <a:rPr lang="es-MX" sz="1400" dirty="0"/>
                        <a:t>3</a:t>
                      </a:r>
                    </a:p>
                  </a:txBody>
                  <a:tcPr/>
                </a:tc>
                <a:tc>
                  <a:txBody>
                    <a:bodyPr/>
                    <a:lstStyle/>
                    <a:p>
                      <a:r>
                        <a:rPr lang="es-MX" sz="1400" dirty="0"/>
                        <a:t>Desempeño (E015)</a:t>
                      </a:r>
                    </a:p>
                  </a:txBody>
                  <a:tcPr/>
                </a:tc>
                <a:tc>
                  <a:txBody>
                    <a:bodyPr/>
                    <a:lstStyle/>
                    <a:p>
                      <a:r>
                        <a:rPr lang="es-MX" sz="1400" dirty="0"/>
                        <a:t>DGABS, DGAEC</a:t>
                      </a:r>
                    </a:p>
                  </a:txBody>
                  <a:tcPr/>
                </a:tc>
                <a:tc>
                  <a:txBody>
                    <a:bodyPr/>
                    <a:lstStyle/>
                    <a:p>
                      <a:pPr algn="ctr"/>
                      <a:endParaRPr lang="es-MX" sz="1400" dirty="0"/>
                    </a:p>
                  </a:txBody>
                  <a:tcPr/>
                </a:tc>
                <a:tc>
                  <a:txBody>
                    <a:bodyPr/>
                    <a:lstStyle/>
                    <a:p>
                      <a:pPr algn="ctr"/>
                      <a:endParaRPr lang="es-MX" sz="1400"/>
                    </a:p>
                  </a:txBody>
                  <a:tcPr/>
                </a:tc>
                <a:tc>
                  <a:txBody>
                    <a:bodyPr/>
                    <a:lstStyle/>
                    <a:p>
                      <a:pPr algn="ctr"/>
                      <a:endParaRPr lang="es-MX" sz="1400"/>
                    </a:p>
                  </a:txBody>
                  <a:tcPr/>
                </a:tc>
                <a:tc>
                  <a:txBody>
                    <a:bodyPr/>
                    <a:lstStyle/>
                    <a:p>
                      <a:pPr algn="ctr"/>
                      <a:endParaRPr lang="es-MX"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t>Concluida</a:t>
                      </a:r>
                    </a:p>
                  </a:txBody>
                  <a:tcPr/>
                </a:tc>
                <a:extLst>
                  <a:ext uri="{0D108BD9-81ED-4DB2-BD59-A6C34878D82A}">
                    <a16:rowId xmlns:a16="http://schemas.microsoft.com/office/drawing/2014/main" val="1623070570"/>
                  </a:ext>
                </a:extLst>
              </a:tr>
              <a:tr h="370840">
                <a:tc>
                  <a:txBody>
                    <a:bodyPr/>
                    <a:lstStyle/>
                    <a:p>
                      <a:pPr algn="ctr"/>
                      <a:r>
                        <a:rPr lang="es-MX" sz="1400" dirty="0"/>
                        <a:t>4</a:t>
                      </a:r>
                    </a:p>
                  </a:txBody>
                  <a:tcPr/>
                </a:tc>
                <a:tc>
                  <a:txBody>
                    <a:bodyPr/>
                    <a:lstStyle/>
                    <a:p>
                      <a:r>
                        <a:rPr lang="es-MX" sz="1400" dirty="0"/>
                        <a:t>Presupuesto gasto corriente</a:t>
                      </a:r>
                    </a:p>
                  </a:txBody>
                  <a:tcPr/>
                </a:tc>
                <a:tc>
                  <a:txBody>
                    <a:bodyPr/>
                    <a:lstStyle/>
                    <a:p>
                      <a:r>
                        <a:rPr lang="es-MX" sz="1400" dirty="0"/>
                        <a:t>DGAA, DGAF</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a:p>
                  </a:txBody>
                  <a:tcPr/>
                </a:tc>
                <a:tc>
                  <a:txBody>
                    <a:bodyPr/>
                    <a:lstStyle/>
                    <a:p>
                      <a:pPr algn="ctr"/>
                      <a:endParaRPr lang="es-MX"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t>Concluida</a:t>
                      </a:r>
                    </a:p>
                  </a:txBody>
                  <a:tcPr/>
                </a:tc>
                <a:extLst>
                  <a:ext uri="{0D108BD9-81ED-4DB2-BD59-A6C34878D82A}">
                    <a16:rowId xmlns:a16="http://schemas.microsoft.com/office/drawing/2014/main" val="3509805508"/>
                  </a:ext>
                </a:extLst>
              </a:tr>
              <a:tr h="370840">
                <a:tc>
                  <a:txBody>
                    <a:bodyPr/>
                    <a:lstStyle/>
                    <a:p>
                      <a:pPr algn="ctr"/>
                      <a:r>
                        <a:rPr lang="es-MX" sz="1400" dirty="0"/>
                        <a:t>6</a:t>
                      </a:r>
                    </a:p>
                  </a:txBody>
                  <a:tcPr/>
                </a:tc>
                <a:tc>
                  <a:txBody>
                    <a:bodyPr/>
                    <a:lstStyle/>
                    <a:p>
                      <a:r>
                        <a:rPr lang="es-MX" sz="1400" dirty="0"/>
                        <a:t>Adquisiciones</a:t>
                      </a:r>
                    </a:p>
                  </a:txBody>
                  <a:tcPr/>
                </a:tc>
                <a:tc>
                  <a:txBody>
                    <a:bodyPr/>
                    <a:lstStyle/>
                    <a:p>
                      <a:r>
                        <a:rPr lang="es-MX" sz="1400" dirty="0"/>
                        <a:t>Diversas</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a:p>
                  </a:txBody>
                  <a:tcPr/>
                </a:tc>
                <a:tc>
                  <a:txBody>
                    <a:bodyPr/>
                    <a:lstStyle/>
                    <a:p>
                      <a:pPr algn="ctr"/>
                      <a:endParaRPr lang="es-MX" sz="1400" dirty="0"/>
                    </a:p>
                  </a:txBody>
                  <a:tcPr/>
                </a:tc>
                <a:tc>
                  <a:txBody>
                    <a:bodyPr/>
                    <a:lstStyle/>
                    <a:p>
                      <a:pPr algn="ctr"/>
                      <a:r>
                        <a:rPr lang="es-MX" sz="1400" dirty="0"/>
                        <a:t>Proceso</a:t>
                      </a:r>
                    </a:p>
                  </a:txBody>
                  <a:tcPr/>
                </a:tc>
                <a:extLst>
                  <a:ext uri="{0D108BD9-81ED-4DB2-BD59-A6C34878D82A}">
                    <a16:rowId xmlns:a16="http://schemas.microsoft.com/office/drawing/2014/main" val="2133210298"/>
                  </a:ext>
                </a:extLst>
              </a:tr>
              <a:tr h="370840">
                <a:tc>
                  <a:txBody>
                    <a:bodyPr/>
                    <a:lstStyle/>
                    <a:p>
                      <a:pPr algn="ctr"/>
                      <a:r>
                        <a:rPr lang="es-MX" sz="1400" dirty="0"/>
                        <a:t>7</a:t>
                      </a:r>
                    </a:p>
                  </a:txBody>
                  <a:tcPr/>
                </a:tc>
                <a:tc>
                  <a:txBody>
                    <a:bodyPr/>
                    <a:lstStyle/>
                    <a:p>
                      <a:r>
                        <a:rPr lang="es-MX" sz="1400" dirty="0"/>
                        <a:t>Desempeño (E010)</a:t>
                      </a:r>
                    </a:p>
                  </a:txBody>
                  <a:tcPr/>
                </a:tc>
                <a:tc>
                  <a:txBody>
                    <a:bodyPr/>
                    <a:lstStyle/>
                    <a:p>
                      <a:r>
                        <a:rPr lang="es-MX" sz="1400" dirty="0"/>
                        <a:t>Diversas</a:t>
                      </a:r>
                    </a:p>
                  </a:txBody>
                  <a:tcPr/>
                </a:tc>
                <a:tc>
                  <a:txBody>
                    <a:bodyPr/>
                    <a:lstStyle/>
                    <a:p>
                      <a:pPr algn="ctr"/>
                      <a:endParaRPr lang="es-MX" sz="1400" dirty="0"/>
                    </a:p>
                  </a:txBody>
                  <a:tcPr/>
                </a:tc>
                <a:tc>
                  <a:txBody>
                    <a:bodyPr/>
                    <a:lstStyle/>
                    <a:p>
                      <a:pPr algn="ctr"/>
                      <a:endParaRPr lang="es-MX" sz="140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Concluida</a:t>
                      </a:r>
                    </a:p>
                  </a:txBody>
                  <a:tcPr/>
                </a:tc>
                <a:extLst>
                  <a:ext uri="{0D108BD9-81ED-4DB2-BD59-A6C34878D82A}">
                    <a16:rowId xmlns:a16="http://schemas.microsoft.com/office/drawing/2014/main" val="319022798"/>
                  </a:ext>
                </a:extLst>
              </a:tr>
              <a:tr h="370840">
                <a:tc>
                  <a:txBody>
                    <a:bodyPr/>
                    <a:lstStyle/>
                    <a:p>
                      <a:pPr algn="ctr"/>
                      <a:r>
                        <a:rPr lang="es-MX" sz="1400" dirty="0"/>
                        <a:t>8</a:t>
                      </a:r>
                    </a:p>
                  </a:txBody>
                  <a:tcPr/>
                </a:tc>
                <a:tc>
                  <a:txBody>
                    <a:bodyPr/>
                    <a:lstStyle/>
                    <a:p>
                      <a:r>
                        <a:rPr lang="es-MX" sz="1400" dirty="0"/>
                        <a:t>Recursos humanos</a:t>
                      </a:r>
                    </a:p>
                  </a:txBody>
                  <a:tcPr/>
                </a:tc>
                <a:tc>
                  <a:txBody>
                    <a:bodyPr/>
                    <a:lstStyle/>
                    <a:p>
                      <a:r>
                        <a:rPr lang="es-MX" sz="1400" dirty="0"/>
                        <a:t>DGAA, DGAF</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Proceso</a:t>
                      </a:r>
                    </a:p>
                  </a:txBody>
                  <a:tcPr/>
                </a:tc>
                <a:extLst>
                  <a:ext uri="{0D108BD9-81ED-4DB2-BD59-A6C34878D82A}">
                    <a16:rowId xmlns:a16="http://schemas.microsoft.com/office/drawing/2014/main" val="2988159822"/>
                  </a:ext>
                </a:extLst>
              </a:tr>
              <a:tr h="370840">
                <a:tc>
                  <a:txBody>
                    <a:bodyPr/>
                    <a:lstStyle/>
                    <a:p>
                      <a:pPr algn="ctr"/>
                      <a:r>
                        <a:rPr lang="es-MX" sz="1400" dirty="0"/>
                        <a:t>11</a:t>
                      </a:r>
                    </a:p>
                  </a:txBody>
                  <a:tcPr/>
                </a:tc>
                <a:tc>
                  <a:txBody>
                    <a:bodyPr/>
                    <a:lstStyle/>
                    <a:p>
                      <a:r>
                        <a:rPr lang="es-MX" sz="1400" dirty="0"/>
                        <a:t>Adquisiciones</a:t>
                      </a:r>
                    </a:p>
                  </a:txBody>
                  <a:tcPr/>
                </a:tc>
                <a:tc>
                  <a:txBody>
                    <a:bodyPr/>
                    <a:lstStyle/>
                    <a:p>
                      <a:r>
                        <a:rPr lang="es-MX" sz="1400" dirty="0"/>
                        <a:t>DGAA, DGAF</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extLst>
                  <a:ext uri="{0D108BD9-81ED-4DB2-BD59-A6C34878D82A}">
                    <a16:rowId xmlns:a16="http://schemas.microsoft.com/office/drawing/2014/main" val="220923853"/>
                  </a:ext>
                </a:extLst>
              </a:tr>
              <a:tr h="370840">
                <a:tc>
                  <a:txBody>
                    <a:bodyPr/>
                    <a:lstStyle/>
                    <a:p>
                      <a:pPr algn="ctr"/>
                      <a:r>
                        <a:rPr lang="es-MX" sz="1400" dirty="0"/>
                        <a:t>12</a:t>
                      </a:r>
                    </a:p>
                  </a:txBody>
                  <a:tcPr/>
                </a:tc>
                <a:tc>
                  <a:txBody>
                    <a:bodyPr/>
                    <a:lstStyle/>
                    <a:p>
                      <a:r>
                        <a:rPr lang="es-MX" sz="1400" dirty="0"/>
                        <a:t>Desempeño (F035)</a:t>
                      </a:r>
                    </a:p>
                  </a:txBody>
                  <a:tcPr/>
                </a:tc>
                <a:tc>
                  <a:txBody>
                    <a:bodyPr/>
                    <a:lstStyle/>
                    <a:p>
                      <a:r>
                        <a:rPr lang="es-MX" sz="1400" dirty="0"/>
                        <a:t>Diversas</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Proceso</a:t>
                      </a:r>
                    </a:p>
                  </a:txBody>
                  <a:tcPr/>
                </a:tc>
                <a:extLst>
                  <a:ext uri="{0D108BD9-81ED-4DB2-BD59-A6C34878D82A}">
                    <a16:rowId xmlns:a16="http://schemas.microsoft.com/office/drawing/2014/main" val="225314194"/>
                  </a:ext>
                </a:extLst>
              </a:tr>
              <a:tr h="370840">
                <a:tc>
                  <a:txBody>
                    <a:bodyPr/>
                    <a:lstStyle/>
                    <a:p>
                      <a:pPr algn="ctr"/>
                      <a:r>
                        <a:rPr lang="es-MX" sz="1400" dirty="0"/>
                        <a:t>13</a:t>
                      </a:r>
                    </a:p>
                  </a:txBody>
                  <a:tcPr/>
                </a:tc>
                <a:tc>
                  <a:txBody>
                    <a:bodyPr/>
                    <a:lstStyle/>
                    <a:p>
                      <a:r>
                        <a:rPr lang="es-MX" sz="1400" dirty="0"/>
                        <a:t>Presupuesto (viáticos)</a:t>
                      </a:r>
                    </a:p>
                  </a:txBody>
                  <a:tcPr/>
                </a:tc>
                <a:tc>
                  <a:txBody>
                    <a:bodyPr/>
                    <a:lstStyle/>
                    <a:p>
                      <a:r>
                        <a:rPr lang="es-MX" sz="1400" dirty="0"/>
                        <a:t>DGAA, DGAF</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Proceso</a:t>
                      </a:r>
                    </a:p>
                  </a:txBody>
                  <a:tcPr/>
                </a:tc>
                <a:extLst>
                  <a:ext uri="{0D108BD9-81ED-4DB2-BD59-A6C34878D82A}">
                    <a16:rowId xmlns:a16="http://schemas.microsoft.com/office/drawing/2014/main" val="3252366329"/>
                  </a:ext>
                </a:extLst>
              </a:tr>
              <a:tr h="370840">
                <a:tc>
                  <a:txBody>
                    <a:bodyPr/>
                    <a:lstStyle/>
                    <a:p>
                      <a:pPr algn="ctr"/>
                      <a:r>
                        <a:rPr lang="es-MX" sz="1400" dirty="0"/>
                        <a:t>14</a:t>
                      </a:r>
                    </a:p>
                  </a:txBody>
                  <a:tcPr/>
                </a:tc>
                <a:tc>
                  <a:txBody>
                    <a:bodyPr/>
                    <a:lstStyle/>
                    <a:p>
                      <a:r>
                        <a:rPr lang="es-MX" sz="1400" dirty="0"/>
                        <a:t>Actividades específicas (mantenimiento)</a:t>
                      </a:r>
                    </a:p>
                  </a:txBody>
                  <a:tcPr/>
                </a:tc>
                <a:tc>
                  <a:txBody>
                    <a:bodyPr/>
                    <a:lstStyle/>
                    <a:p>
                      <a:r>
                        <a:rPr lang="es-MX" sz="1400" dirty="0"/>
                        <a:t>Diversas</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Se cancelará</a:t>
                      </a:r>
                    </a:p>
                  </a:txBody>
                  <a:tcPr/>
                </a:tc>
                <a:extLst>
                  <a:ext uri="{0D108BD9-81ED-4DB2-BD59-A6C34878D82A}">
                    <a16:rowId xmlns:a16="http://schemas.microsoft.com/office/drawing/2014/main" val="3937402173"/>
                  </a:ext>
                </a:extLst>
              </a:tr>
              <a:tr h="370840">
                <a:tc>
                  <a:txBody>
                    <a:bodyPr/>
                    <a:lstStyle/>
                    <a:p>
                      <a:pPr algn="ctr"/>
                      <a:r>
                        <a:rPr lang="es-MX" sz="1400" dirty="0"/>
                        <a:t>16</a:t>
                      </a:r>
                    </a:p>
                  </a:txBody>
                  <a:tcPr/>
                </a:tc>
                <a:tc>
                  <a:txBody>
                    <a:bodyPr/>
                    <a:lstStyle/>
                    <a:p>
                      <a:r>
                        <a:rPr lang="es-MX" sz="1400" dirty="0"/>
                        <a:t>Adquisiciones</a:t>
                      </a:r>
                    </a:p>
                  </a:txBody>
                  <a:tcPr/>
                </a:tc>
                <a:tc>
                  <a:txBody>
                    <a:bodyPr/>
                    <a:lstStyle/>
                    <a:p>
                      <a:r>
                        <a:rPr lang="es-MX" sz="1400" dirty="0"/>
                        <a:t>Diversas</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extLst>
                  <a:ext uri="{0D108BD9-81ED-4DB2-BD59-A6C34878D82A}">
                    <a16:rowId xmlns:a16="http://schemas.microsoft.com/office/drawing/2014/main" val="4245594815"/>
                  </a:ext>
                </a:extLst>
              </a:tr>
              <a:tr h="370840">
                <a:tc>
                  <a:txBody>
                    <a:bodyPr/>
                    <a:lstStyle/>
                    <a:p>
                      <a:pPr algn="ctr"/>
                      <a:r>
                        <a:rPr lang="es-MX" sz="1400" dirty="0"/>
                        <a:t>17</a:t>
                      </a:r>
                    </a:p>
                  </a:txBody>
                  <a:tcPr/>
                </a:tc>
                <a:tc>
                  <a:txBody>
                    <a:bodyPr/>
                    <a:lstStyle/>
                    <a:p>
                      <a:r>
                        <a:rPr lang="es-MX" sz="1400" dirty="0"/>
                        <a:t>Recursos humanos</a:t>
                      </a:r>
                    </a:p>
                  </a:txBody>
                  <a:tcPr/>
                </a:tc>
                <a:tc>
                  <a:txBody>
                    <a:bodyPr/>
                    <a:lstStyle/>
                    <a:p>
                      <a:r>
                        <a:rPr lang="es-MX" sz="1400" dirty="0"/>
                        <a:t>DGAA</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Se modificará</a:t>
                      </a:r>
                    </a:p>
                  </a:txBody>
                  <a:tcPr/>
                </a:tc>
                <a:extLst>
                  <a:ext uri="{0D108BD9-81ED-4DB2-BD59-A6C34878D82A}">
                    <a16:rowId xmlns:a16="http://schemas.microsoft.com/office/drawing/2014/main" val="1812197163"/>
                  </a:ext>
                </a:extLst>
              </a:tr>
              <a:tr h="370840">
                <a:tc>
                  <a:txBody>
                    <a:bodyPr/>
                    <a:lstStyle/>
                    <a:p>
                      <a:pPr algn="ctr"/>
                      <a:r>
                        <a:rPr lang="es-MX" sz="1400" dirty="0"/>
                        <a:t>18</a:t>
                      </a:r>
                    </a:p>
                  </a:txBody>
                  <a:tcPr/>
                </a:tc>
                <a:tc>
                  <a:txBody>
                    <a:bodyPr/>
                    <a:lstStyle/>
                    <a:p>
                      <a:r>
                        <a:rPr lang="es-MX" sz="1400" dirty="0"/>
                        <a:t>Recursos humanos</a:t>
                      </a:r>
                    </a:p>
                  </a:txBody>
                  <a:tcPr/>
                </a:tc>
                <a:tc>
                  <a:txBody>
                    <a:bodyPr/>
                    <a:lstStyle/>
                    <a:p>
                      <a:r>
                        <a:rPr lang="es-MX" sz="1400" dirty="0"/>
                        <a:t>DGAA</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Se cancelará</a:t>
                      </a:r>
                    </a:p>
                  </a:txBody>
                  <a:tcPr/>
                </a:tc>
                <a:extLst>
                  <a:ext uri="{0D108BD9-81ED-4DB2-BD59-A6C34878D82A}">
                    <a16:rowId xmlns:a16="http://schemas.microsoft.com/office/drawing/2014/main" val="710277892"/>
                  </a:ext>
                </a:extLst>
              </a:tr>
              <a:tr h="370840">
                <a:tc>
                  <a:txBody>
                    <a:bodyPr/>
                    <a:lstStyle/>
                    <a:p>
                      <a:pPr algn="ctr"/>
                      <a:r>
                        <a:rPr lang="es-MX" sz="1400" dirty="0"/>
                        <a:t>19</a:t>
                      </a:r>
                    </a:p>
                  </a:txBody>
                  <a:tcPr/>
                </a:tc>
                <a:tc>
                  <a:txBody>
                    <a:bodyPr/>
                    <a:lstStyle/>
                    <a:p>
                      <a:r>
                        <a:rPr lang="es-MX" sz="1400" dirty="0"/>
                        <a:t>Desempeño (U010)</a:t>
                      </a:r>
                    </a:p>
                  </a:txBody>
                  <a:tcPr/>
                </a:tc>
                <a:tc>
                  <a:txBody>
                    <a:bodyPr/>
                    <a:lstStyle/>
                    <a:p>
                      <a:r>
                        <a:rPr lang="es-MX" sz="1400" dirty="0"/>
                        <a:t>Diversas</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extLst>
                  <a:ext uri="{0D108BD9-81ED-4DB2-BD59-A6C34878D82A}">
                    <a16:rowId xmlns:a16="http://schemas.microsoft.com/office/drawing/2014/main" val="2451277770"/>
                  </a:ext>
                </a:extLst>
              </a:tr>
              <a:tr h="370840">
                <a:tc>
                  <a:txBody>
                    <a:bodyPr/>
                    <a:lstStyle/>
                    <a:p>
                      <a:pPr algn="ctr"/>
                      <a:r>
                        <a:rPr lang="es-MX" sz="1400" dirty="0"/>
                        <a:t>21</a:t>
                      </a:r>
                    </a:p>
                  </a:txBody>
                  <a:tcPr/>
                </a:tc>
                <a:tc>
                  <a:txBody>
                    <a:bodyPr/>
                    <a:lstStyle/>
                    <a:p>
                      <a:r>
                        <a:rPr lang="es-MX" sz="1400" dirty="0"/>
                        <a:t>Desempeño (Austeridad)</a:t>
                      </a:r>
                    </a:p>
                  </a:txBody>
                  <a:tcPr/>
                </a:tc>
                <a:tc>
                  <a:txBody>
                    <a:bodyPr/>
                    <a:lstStyle/>
                    <a:p>
                      <a:r>
                        <a:rPr lang="es-MX" sz="1400" dirty="0"/>
                        <a:t>DGAA</a:t>
                      </a:r>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endParaRPr lang="es-MX" sz="1400" dirty="0"/>
                    </a:p>
                  </a:txBody>
                  <a:tcPr/>
                </a:tc>
                <a:tc>
                  <a:txBody>
                    <a:bodyPr/>
                    <a:lstStyle/>
                    <a:p>
                      <a:pPr algn="ctr"/>
                      <a:r>
                        <a:rPr lang="es-MX" sz="1400" dirty="0"/>
                        <a:t>Concluida</a:t>
                      </a:r>
                    </a:p>
                  </a:txBody>
                  <a:tcPr/>
                </a:tc>
                <a:extLst>
                  <a:ext uri="{0D108BD9-81ED-4DB2-BD59-A6C34878D82A}">
                    <a16:rowId xmlns:a16="http://schemas.microsoft.com/office/drawing/2014/main" val="1274301810"/>
                  </a:ext>
                </a:extLst>
              </a:tr>
            </a:tbl>
          </a:graphicData>
        </a:graphic>
      </p:graphicFrame>
      <p:pic>
        <p:nvPicPr>
          <p:cNvPr id="5" name="Gráfico 4" descr="Estrella">
            <a:extLst>
              <a:ext uri="{FF2B5EF4-FFF2-40B4-BE49-F238E27FC236}">
                <a16:creationId xmlns:a16="http://schemas.microsoft.com/office/drawing/2014/main" id="{14F846CA-3A33-4D72-B676-9CA8029478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4531" y="778039"/>
            <a:ext cx="313899" cy="313899"/>
          </a:xfrm>
          <a:prstGeom prst="rect">
            <a:avLst/>
          </a:prstGeom>
        </p:spPr>
      </p:pic>
      <p:pic>
        <p:nvPicPr>
          <p:cNvPr id="11" name="Gráfico 10" descr="Estrella">
            <a:extLst>
              <a:ext uri="{FF2B5EF4-FFF2-40B4-BE49-F238E27FC236}">
                <a16:creationId xmlns:a16="http://schemas.microsoft.com/office/drawing/2014/main" id="{1B8CD9BA-7F52-4BAF-A450-0690BA892B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31769" y="2208731"/>
            <a:ext cx="313899" cy="313899"/>
          </a:xfrm>
          <a:prstGeom prst="rect">
            <a:avLst/>
          </a:prstGeom>
        </p:spPr>
      </p:pic>
      <p:pic>
        <p:nvPicPr>
          <p:cNvPr id="14" name="Gráfico 13" descr="Estrella">
            <a:extLst>
              <a:ext uri="{FF2B5EF4-FFF2-40B4-BE49-F238E27FC236}">
                <a16:creationId xmlns:a16="http://schemas.microsoft.com/office/drawing/2014/main" id="{28090529-7AC7-4D8E-B4E0-6481D85A18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7590" y="6276331"/>
            <a:ext cx="313899" cy="313899"/>
          </a:xfrm>
          <a:prstGeom prst="rect">
            <a:avLst/>
          </a:prstGeom>
        </p:spPr>
      </p:pic>
      <p:pic>
        <p:nvPicPr>
          <p:cNvPr id="15" name="Gráfico 14" descr="Estrella">
            <a:extLst>
              <a:ext uri="{FF2B5EF4-FFF2-40B4-BE49-F238E27FC236}">
                <a16:creationId xmlns:a16="http://schemas.microsoft.com/office/drawing/2014/main" id="{138A802B-05FC-4B4E-9E6F-860BA1D6E7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2487" y="3321965"/>
            <a:ext cx="313899" cy="313899"/>
          </a:xfrm>
          <a:prstGeom prst="rect">
            <a:avLst/>
          </a:prstGeom>
        </p:spPr>
      </p:pic>
      <p:pic>
        <p:nvPicPr>
          <p:cNvPr id="16" name="Gráfico 15" descr="Estrella">
            <a:extLst>
              <a:ext uri="{FF2B5EF4-FFF2-40B4-BE49-F238E27FC236}">
                <a16:creationId xmlns:a16="http://schemas.microsoft.com/office/drawing/2014/main" id="{B653EA4D-6BEE-46F1-B3FB-4D453ACA8C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83" y="3678739"/>
            <a:ext cx="313899" cy="313899"/>
          </a:xfrm>
          <a:prstGeom prst="rect">
            <a:avLst/>
          </a:prstGeom>
        </p:spPr>
      </p:pic>
      <p:pic>
        <p:nvPicPr>
          <p:cNvPr id="17" name="Gráfico 16" descr="Estrella">
            <a:extLst>
              <a:ext uri="{FF2B5EF4-FFF2-40B4-BE49-F238E27FC236}">
                <a16:creationId xmlns:a16="http://schemas.microsoft.com/office/drawing/2014/main" id="{E26F5878-E60A-43C7-9B2E-CCBE960B28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0308" y="4058967"/>
            <a:ext cx="313899" cy="313899"/>
          </a:xfrm>
          <a:prstGeom prst="rect">
            <a:avLst/>
          </a:prstGeom>
        </p:spPr>
      </p:pic>
      <p:pic>
        <p:nvPicPr>
          <p:cNvPr id="18" name="Gráfico 17" descr="Estrella">
            <a:extLst>
              <a:ext uri="{FF2B5EF4-FFF2-40B4-BE49-F238E27FC236}">
                <a16:creationId xmlns:a16="http://schemas.microsoft.com/office/drawing/2014/main" id="{DF3A2B13-4FC8-4668-935B-5702936BC9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2488" y="4459558"/>
            <a:ext cx="313899" cy="313899"/>
          </a:xfrm>
          <a:prstGeom prst="rect">
            <a:avLst/>
          </a:prstGeom>
        </p:spPr>
      </p:pic>
      <p:pic>
        <p:nvPicPr>
          <p:cNvPr id="19" name="Gráfico 18" descr="Estrella">
            <a:extLst>
              <a:ext uri="{FF2B5EF4-FFF2-40B4-BE49-F238E27FC236}">
                <a16:creationId xmlns:a16="http://schemas.microsoft.com/office/drawing/2014/main" id="{46FA4E7C-6DD4-4713-88C5-DD69104489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0110" y="4794112"/>
            <a:ext cx="313899" cy="313899"/>
          </a:xfrm>
          <a:prstGeom prst="rect">
            <a:avLst/>
          </a:prstGeom>
        </p:spPr>
      </p:pic>
      <p:pic>
        <p:nvPicPr>
          <p:cNvPr id="20" name="Gráfico 19" descr="Estrella">
            <a:extLst>
              <a:ext uri="{FF2B5EF4-FFF2-40B4-BE49-F238E27FC236}">
                <a16:creationId xmlns:a16="http://schemas.microsoft.com/office/drawing/2014/main" id="{FE9AC29F-E5A1-48FB-A09A-0A3073027C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50110" y="5170368"/>
            <a:ext cx="313899" cy="313899"/>
          </a:xfrm>
          <a:prstGeom prst="rect">
            <a:avLst/>
          </a:prstGeom>
        </p:spPr>
      </p:pic>
      <p:pic>
        <p:nvPicPr>
          <p:cNvPr id="21" name="Gráfico 20" descr="Estrella">
            <a:extLst>
              <a:ext uri="{FF2B5EF4-FFF2-40B4-BE49-F238E27FC236}">
                <a16:creationId xmlns:a16="http://schemas.microsoft.com/office/drawing/2014/main" id="{2AA09763-557C-457F-92B5-4A6B866C5F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0109" y="5543154"/>
            <a:ext cx="313899" cy="313899"/>
          </a:xfrm>
          <a:prstGeom prst="rect">
            <a:avLst/>
          </a:prstGeom>
        </p:spPr>
      </p:pic>
      <p:pic>
        <p:nvPicPr>
          <p:cNvPr id="22" name="Gráfico 21" descr="Estrella">
            <a:extLst>
              <a:ext uri="{FF2B5EF4-FFF2-40B4-BE49-F238E27FC236}">
                <a16:creationId xmlns:a16="http://schemas.microsoft.com/office/drawing/2014/main" id="{63ADE6A1-08B5-45B5-B315-9AD1B58F51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0110" y="5908192"/>
            <a:ext cx="313899" cy="313899"/>
          </a:xfrm>
          <a:prstGeom prst="rect">
            <a:avLst/>
          </a:prstGeom>
        </p:spPr>
      </p:pic>
      <p:pic>
        <p:nvPicPr>
          <p:cNvPr id="23" name="Gráfico 22" descr="Estrella">
            <a:extLst>
              <a:ext uri="{FF2B5EF4-FFF2-40B4-BE49-F238E27FC236}">
                <a16:creationId xmlns:a16="http://schemas.microsoft.com/office/drawing/2014/main" id="{77F9AFEF-7A81-4B19-B380-FFFD369E00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4339" y="1108243"/>
            <a:ext cx="313899" cy="313899"/>
          </a:xfrm>
          <a:prstGeom prst="rect">
            <a:avLst/>
          </a:prstGeom>
        </p:spPr>
      </p:pic>
      <p:pic>
        <p:nvPicPr>
          <p:cNvPr id="24" name="Gráfico 23" descr="Estrella">
            <a:extLst>
              <a:ext uri="{FF2B5EF4-FFF2-40B4-BE49-F238E27FC236}">
                <a16:creationId xmlns:a16="http://schemas.microsoft.com/office/drawing/2014/main" id="{CA131F8E-6F4D-4841-A12B-25504D31EB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0632" y="1486686"/>
            <a:ext cx="313899" cy="313899"/>
          </a:xfrm>
          <a:prstGeom prst="rect">
            <a:avLst/>
          </a:prstGeom>
        </p:spPr>
      </p:pic>
      <p:pic>
        <p:nvPicPr>
          <p:cNvPr id="25" name="Gráfico 24" descr="Estrella">
            <a:extLst>
              <a:ext uri="{FF2B5EF4-FFF2-40B4-BE49-F238E27FC236}">
                <a16:creationId xmlns:a16="http://schemas.microsoft.com/office/drawing/2014/main" id="{52109F82-0235-4F21-AFEE-ECDBF997EF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4338" y="1841903"/>
            <a:ext cx="313899" cy="313899"/>
          </a:xfrm>
          <a:prstGeom prst="rect">
            <a:avLst/>
          </a:prstGeom>
        </p:spPr>
      </p:pic>
      <p:pic>
        <p:nvPicPr>
          <p:cNvPr id="26" name="Gráfico 25" descr="Estrella">
            <a:extLst>
              <a:ext uri="{FF2B5EF4-FFF2-40B4-BE49-F238E27FC236}">
                <a16:creationId xmlns:a16="http://schemas.microsoft.com/office/drawing/2014/main" id="{20F26AFA-8028-4154-AE34-DF1E763464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1258" y="2580705"/>
            <a:ext cx="313899" cy="313899"/>
          </a:xfrm>
          <a:prstGeom prst="rect">
            <a:avLst/>
          </a:prstGeom>
        </p:spPr>
      </p:pic>
      <p:pic>
        <p:nvPicPr>
          <p:cNvPr id="27" name="Gráfico 26" descr="Estrella">
            <a:extLst>
              <a:ext uri="{FF2B5EF4-FFF2-40B4-BE49-F238E27FC236}">
                <a16:creationId xmlns:a16="http://schemas.microsoft.com/office/drawing/2014/main" id="{1B5F487C-8071-44D9-95D5-EB925E1ED4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3569" y="2952679"/>
            <a:ext cx="313899" cy="313899"/>
          </a:xfrm>
          <a:prstGeom prst="rect">
            <a:avLst/>
          </a:prstGeom>
        </p:spPr>
      </p:pic>
      <p:sp>
        <p:nvSpPr>
          <p:cNvPr id="6" name="Rectángulo 5">
            <a:extLst>
              <a:ext uri="{FF2B5EF4-FFF2-40B4-BE49-F238E27FC236}">
                <a16:creationId xmlns:a16="http://schemas.microsoft.com/office/drawing/2014/main" id="{A280BC73-555B-42CA-9564-62142BE52C42}"/>
              </a:ext>
            </a:extLst>
          </p:cNvPr>
          <p:cNvSpPr/>
          <p:nvPr/>
        </p:nvSpPr>
        <p:spPr>
          <a:xfrm rot="16200000">
            <a:off x="-797608" y="3340212"/>
            <a:ext cx="2393605" cy="707886"/>
          </a:xfrm>
          <a:prstGeom prst="rect">
            <a:avLst/>
          </a:prstGeom>
          <a:noFill/>
        </p:spPr>
        <p:txBody>
          <a:bodyPr wrap="none" lIns="91440" tIns="45720" rIns="91440" bIns="45720">
            <a:spAutoFit/>
          </a:bodyPr>
          <a:lstStyle/>
          <a:p>
            <a:pPr algn="ctr"/>
            <a:r>
              <a:rPr lang="es-ES" sz="4000" b="0" cap="none" spc="0" dirty="0">
                <a:ln w="0"/>
                <a:solidFill>
                  <a:schemeClr val="tx1"/>
                </a:solidFill>
                <a:effectLst>
                  <a:outerShdw blurRad="38100" dist="19050" dir="2700000" algn="tl" rotWithShape="0">
                    <a:schemeClr val="dk1">
                      <a:alpha val="40000"/>
                    </a:schemeClr>
                  </a:outerShdw>
                </a:effectLst>
              </a:rPr>
              <a:t>PAF 2022</a:t>
            </a:r>
          </a:p>
        </p:txBody>
      </p:sp>
      <p:pic>
        <p:nvPicPr>
          <p:cNvPr id="29" name="Gráfico 28" descr="Flecha: vuelta en U horizontal">
            <a:hlinkClick r:id="rId12" action="ppaction://hlinksldjump"/>
            <a:extLst>
              <a:ext uri="{FF2B5EF4-FFF2-40B4-BE49-F238E27FC236}">
                <a16:creationId xmlns:a16="http://schemas.microsoft.com/office/drawing/2014/main" id="{8C89DE56-F0C3-460E-A146-B76D9B761C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361957" y="5876219"/>
            <a:ext cx="608801" cy="608801"/>
          </a:xfrm>
          <a:prstGeom prst="rect">
            <a:avLst/>
          </a:prstGeom>
        </p:spPr>
      </p:pic>
    </p:spTree>
    <p:extLst>
      <p:ext uri="{BB962C8B-B14F-4D97-AF65-F5344CB8AC3E}">
        <p14:creationId xmlns:p14="http://schemas.microsoft.com/office/powerpoint/2010/main" val="2309972641"/>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5AE7194-5348-4DD2-A4D7-330753571875}"/>
              </a:ext>
            </a:extLst>
          </p:cNvPr>
          <p:cNvSpPr>
            <a:spLocks noGrp="1"/>
          </p:cNvSpPr>
          <p:nvPr>
            <p:ph type="title"/>
          </p:nvPr>
        </p:nvSpPr>
        <p:spPr>
          <a:xfrm>
            <a:off x="825500" y="1281263"/>
            <a:ext cx="10521950" cy="1040298"/>
          </a:xfrm>
        </p:spPr>
        <p:txBody>
          <a:bodyPr/>
          <a:lstStyle/>
          <a:p>
            <a:r>
              <a:rPr lang="es-MX" dirty="0">
                <a:solidFill>
                  <a:srgbClr val="C00000"/>
                </a:solidFill>
              </a:rPr>
              <a:t>Tarea 2</a:t>
            </a:r>
          </a:p>
        </p:txBody>
      </p:sp>
      <p:sp>
        <p:nvSpPr>
          <p:cNvPr id="6" name="Marcador de texto 5">
            <a:extLst>
              <a:ext uri="{FF2B5EF4-FFF2-40B4-BE49-F238E27FC236}">
                <a16:creationId xmlns:a16="http://schemas.microsoft.com/office/drawing/2014/main" id="{65BA4717-76AF-45B9-A30B-A1D0B5920BB8}"/>
              </a:ext>
            </a:extLst>
          </p:cNvPr>
          <p:cNvSpPr>
            <a:spLocks noGrp="1"/>
          </p:cNvSpPr>
          <p:nvPr>
            <p:ph type="body" sz="half" idx="1"/>
          </p:nvPr>
        </p:nvSpPr>
        <p:spPr>
          <a:xfrm>
            <a:off x="831850" y="2956561"/>
            <a:ext cx="10515600" cy="1662573"/>
          </a:xfrm>
        </p:spPr>
        <p:txBody>
          <a:bodyPr>
            <a:normAutofit lnSpcReduction="10000"/>
          </a:bodyPr>
          <a:lstStyle/>
          <a:p>
            <a:pPr marL="457200" indent="-457200" algn="ctr">
              <a:buFont typeface="+mj-lt"/>
              <a:buAutoNum type="alphaLcParenR"/>
            </a:pPr>
            <a:r>
              <a:rPr lang="es-MX" dirty="0">
                <a:solidFill>
                  <a:srgbClr val="C00000"/>
                </a:solidFill>
              </a:rPr>
              <a:t>Metodología para elaborar el PAA por parte de la ASF</a:t>
            </a:r>
          </a:p>
          <a:p>
            <a:pPr marL="457200" indent="-457200" algn="ctr">
              <a:buFont typeface="+mj-lt"/>
              <a:buAutoNum type="alphaLcParenR"/>
            </a:pPr>
            <a:r>
              <a:rPr lang="es-MX" dirty="0">
                <a:solidFill>
                  <a:srgbClr val="C00000"/>
                </a:solidFill>
              </a:rPr>
              <a:t>Resumen de la Ley Sarbanes Oxley</a:t>
            </a:r>
          </a:p>
          <a:p>
            <a:pPr marL="457200" indent="-457200" algn="ctr">
              <a:buFont typeface="+mj-lt"/>
              <a:buAutoNum type="alphaLcParenR"/>
            </a:pPr>
            <a:r>
              <a:rPr lang="es-MX" dirty="0">
                <a:solidFill>
                  <a:srgbClr val="C00000"/>
                </a:solidFill>
              </a:rPr>
              <a:t>Identificar un Programa Presupuestario para el trabajo final.</a:t>
            </a:r>
          </a:p>
          <a:p>
            <a:pPr marL="457200" indent="-457200" algn="ctr">
              <a:buFont typeface="+mj-lt"/>
              <a:buAutoNum type="alphaLcParenR"/>
            </a:pPr>
            <a:r>
              <a:rPr lang="es-MX" dirty="0">
                <a:hlinkClick r:id="rId2"/>
              </a:rPr>
              <a:t>Enron EL FRAUDE MÁS GRANDE DE LA HISTORIA - YouTube</a:t>
            </a:r>
            <a:endParaRPr lang="es-MX" dirty="0"/>
          </a:p>
        </p:txBody>
      </p:sp>
      <p:sp>
        <p:nvSpPr>
          <p:cNvPr id="4" name="Marcador de número de diapositiva 3">
            <a:extLst>
              <a:ext uri="{FF2B5EF4-FFF2-40B4-BE49-F238E27FC236}">
                <a16:creationId xmlns:a16="http://schemas.microsoft.com/office/drawing/2014/main" id="{2C9C5C18-2907-4C92-AFF3-342864A9B996}"/>
              </a:ext>
            </a:extLst>
          </p:cNvPr>
          <p:cNvSpPr>
            <a:spLocks noGrp="1"/>
          </p:cNvSpPr>
          <p:nvPr>
            <p:ph type="sldNum" sz="quarter" idx="2"/>
          </p:nvPr>
        </p:nvSpPr>
        <p:spPr/>
        <p:txBody>
          <a:bodyPr/>
          <a:lstStyle/>
          <a:p>
            <a:fld id="{86CB4B4D-7CA3-9044-876B-883B54F8677D}" type="slidenum">
              <a:rPr lang="es-MX" smtClean="0"/>
              <a:t>75</a:t>
            </a:fld>
            <a:endParaRPr lang="es-MX"/>
          </a:p>
        </p:txBody>
      </p:sp>
    </p:spTree>
    <p:extLst>
      <p:ext uri="{BB962C8B-B14F-4D97-AF65-F5344CB8AC3E}">
        <p14:creationId xmlns:p14="http://schemas.microsoft.com/office/powerpoint/2010/main" val="1915756326"/>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1983B-D466-48A7-BB45-1A9B93465B82}"/>
              </a:ext>
            </a:extLst>
          </p:cNvPr>
          <p:cNvSpPr>
            <a:spLocks noGrp="1"/>
          </p:cNvSpPr>
          <p:nvPr>
            <p:ph type="title"/>
          </p:nvPr>
        </p:nvSpPr>
        <p:spPr/>
        <p:txBody>
          <a:bodyPr>
            <a:normAutofit/>
          </a:bodyPr>
          <a:lstStyle/>
          <a:p>
            <a:pPr algn="ctr"/>
            <a:r>
              <a:rPr lang="es-MX" sz="2800" b="1" dirty="0"/>
              <a:t>Elaborar Proyecto de investigación o </a:t>
            </a:r>
            <a:r>
              <a:rPr lang="es-MX" sz="2800" b="1" dirty="0" err="1"/>
              <a:t>Auditina</a:t>
            </a:r>
            <a:br>
              <a:rPr lang="es-MX" sz="2800" b="1" dirty="0"/>
            </a:br>
            <a:r>
              <a:rPr lang="es-MX" sz="2000" dirty="0"/>
              <a:t>(Documento metodológico que muestra la comprensión del tema y la propuesta de diseño de la auditoría)</a:t>
            </a:r>
            <a:endParaRPr lang="es-MX" sz="2800" b="1" dirty="0"/>
          </a:p>
        </p:txBody>
      </p:sp>
      <p:sp>
        <p:nvSpPr>
          <p:cNvPr id="4" name="Rectángulo: esquinas redondeadas 3">
            <a:extLst>
              <a:ext uri="{FF2B5EF4-FFF2-40B4-BE49-F238E27FC236}">
                <a16:creationId xmlns:a16="http://schemas.microsoft.com/office/drawing/2014/main" id="{EE6DDC25-3D92-41FA-90ED-820B6C2E2EC2}"/>
              </a:ext>
            </a:extLst>
          </p:cNvPr>
          <p:cNvSpPr/>
          <p:nvPr/>
        </p:nvSpPr>
        <p:spPr>
          <a:xfrm>
            <a:off x="1391284" y="2801260"/>
            <a:ext cx="2040340" cy="150404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Comprensión de la materia por auditar</a:t>
            </a:r>
            <a:endParaRPr lang="es-MX" dirty="0">
              <a:solidFill>
                <a:schemeClr val="bg1"/>
              </a:solidFill>
            </a:endParaRPr>
          </a:p>
        </p:txBody>
      </p:sp>
      <p:sp>
        <p:nvSpPr>
          <p:cNvPr id="5" name="Abrir llave 4">
            <a:extLst>
              <a:ext uri="{FF2B5EF4-FFF2-40B4-BE49-F238E27FC236}">
                <a16:creationId xmlns:a16="http://schemas.microsoft.com/office/drawing/2014/main" id="{FDDF442E-55CC-4E64-A585-22250874B74E}"/>
              </a:ext>
            </a:extLst>
          </p:cNvPr>
          <p:cNvSpPr/>
          <p:nvPr/>
        </p:nvSpPr>
        <p:spPr>
          <a:xfrm>
            <a:off x="3581400" y="1690688"/>
            <a:ext cx="1390650" cy="4601055"/>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esquinas redondeadas 5">
            <a:hlinkClick r:id="rId2" action="ppaction://hlinksldjump"/>
            <a:extLst>
              <a:ext uri="{FF2B5EF4-FFF2-40B4-BE49-F238E27FC236}">
                <a16:creationId xmlns:a16="http://schemas.microsoft.com/office/drawing/2014/main" id="{A0EFDFE4-EA3D-4E06-884B-03BEC1930840}"/>
              </a:ext>
            </a:extLst>
          </p:cNvPr>
          <p:cNvSpPr/>
          <p:nvPr/>
        </p:nvSpPr>
        <p:spPr>
          <a:xfrm>
            <a:off x="4438650" y="1757800"/>
            <a:ext cx="6553200" cy="45965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 Historia del programa por auditar</a:t>
            </a:r>
          </a:p>
        </p:txBody>
      </p:sp>
      <p:sp>
        <p:nvSpPr>
          <p:cNvPr id="7" name="Rectángulo: esquinas redondeadas 6">
            <a:hlinkClick r:id="rId3" action="ppaction://hlinksldjump"/>
            <a:extLst>
              <a:ext uri="{FF2B5EF4-FFF2-40B4-BE49-F238E27FC236}">
                <a16:creationId xmlns:a16="http://schemas.microsoft.com/office/drawing/2014/main" id="{BDF15559-3DF4-460F-B15A-48BA020B4DD4}"/>
              </a:ext>
            </a:extLst>
          </p:cNvPr>
          <p:cNvSpPr/>
          <p:nvPr/>
        </p:nvSpPr>
        <p:spPr>
          <a:xfrm>
            <a:off x="4438650" y="2243643"/>
            <a:ext cx="6553200" cy="68360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b) Comprensión del programa por auditar en el contexto de la planeación nacional, sectorial y institucional</a:t>
            </a:r>
          </a:p>
        </p:txBody>
      </p:sp>
      <p:sp>
        <p:nvSpPr>
          <p:cNvPr id="8" name="Rectángulo: esquinas redondeadas 7">
            <a:hlinkClick r:id="rId4" action="ppaction://hlinksldjump"/>
            <a:extLst>
              <a:ext uri="{FF2B5EF4-FFF2-40B4-BE49-F238E27FC236}">
                <a16:creationId xmlns:a16="http://schemas.microsoft.com/office/drawing/2014/main" id="{2CAFD206-1F31-4229-A88E-65439685B529}"/>
              </a:ext>
            </a:extLst>
          </p:cNvPr>
          <p:cNvSpPr/>
          <p:nvPr/>
        </p:nvSpPr>
        <p:spPr>
          <a:xfrm>
            <a:off x="4438650" y="2985468"/>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 Problema público</a:t>
            </a:r>
          </a:p>
        </p:txBody>
      </p:sp>
      <p:sp>
        <p:nvSpPr>
          <p:cNvPr id="9" name="Rectángulo: esquinas redondeadas 8">
            <a:hlinkClick r:id="rId5" action="ppaction://hlinksldjump"/>
            <a:extLst>
              <a:ext uri="{FF2B5EF4-FFF2-40B4-BE49-F238E27FC236}">
                <a16:creationId xmlns:a16="http://schemas.microsoft.com/office/drawing/2014/main" id="{DF319325-8DDC-45A0-BD0D-A041FE3292C1}"/>
              </a:ext>
            </a:extLst>
          </p:cNvPr>
          <p:cNvSpPr/>
          <p:nvPr/>
        </p:nvSpPr>
        <p:spPr>
          <a:xfrm>
            <a:off x="4438650" y="3414021"/>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 Comprensión del deber ser</a:t>
            </a:r>
          </a:p>
        </p:txBody>
      </p:sp>
      <p:sp>
        <p:nvSpPr>
          <p:cNvPr id="10" name="Rectángulo: esquinas redondeadas 9">
            <a:hlinkClick r:id="rId6" action="ppaction://hlinksldjump"/>
            <a:extLst>
              <a:ext uri="{FF2B5EF4-FFF2-40B4-BE49-F238E27FC236}">
                <a16:creationId xmlns:a16="http://schemas.microsoft.com/office/drawing/2014/main" id="{FA344B13-D31B-4940-BC70-9E4AF3735409}"/>
              </a:ext>
            </a:extLst>
          </p:cNvPr>
          <p:cNvSpPr/>
          <p:nvPr/>
        </p:nvSpPr>
        <p:spPr>
          <a:xfrm>
            <a:off x="4438650" y="3834344"/>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 Análisis de la Matriz de Indicadores para Resultados (MIR)</a:t>
            </a:r>
          </a:p>
        </p:txBody>
      </p:sp>
      <p:sp>
        <p:nvSpPr>
          <p:cNvPr id="11" name="Rectángulo: esquinas redondeadas 10">
            <a:hlinkClick r:id="rId7" action="ppaction://hlinksldjump"/>
            <a:extLst>
              <a:ext uri="{FF2B5EF4-FFF2-40B4-BE49-F238E27FC236}">
                <a16:creationId xmlns:a16="http://schemas.microsoft.com/office/drawing/2014/main" id="{8D9AAC57-EFBB-4028-808E-66B83C5F0734}"/>
              </a:ext>
            </a:extLst>
          </p:cNvPr>
          <p:cNvSpPr/>
          <p:nvPr/>
        </p:nvSpPr>
        <p:spPr>
          <a:xfrm>
            <a:off x="4438650" y="4293995"/>
            <a:ext cx="6553200" cy="51146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 Esquema de operación del programa por auditar: ¿Qué hace? ¿Para qué lo hace? ¿Qué resultados obtiene?</a:t>
            </a:r>
          </a:p>
        </p:txBody>
      </p:sp>
      <p:sp>
        <p:nvSpPr>
          <p:cNvPr id="12" name="Rectángulo: esquinas redondeadas 11">
            <a:hlinkClick r:id="rId8" action="ppaction://hlinksldjump"/>
            <a:extLst>
              <a:ext uri="{FF2B5EF4-FFF2-40B4-BE49-F238E27FC236}">
                <a16:creationId xmlns:a16="http://schemas.microsoft.com/office/drawing/2014/main" id="{74AA5D53-A14F-4468-B099-F5EC62736618}"/>
              </a:ext>
            </a:extLst>
          </p:cNvPr>
          <p:cNvSpPr/>
          <p:nvPr/>
        </p:nvSpPr>
        <p:spPr>
          <a:xfrm>
            <a:off x="4457700" y="4849426"/>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g) Referentes</a:t>
            </a:r>
          </a:p>
        </p:txBody>
      </p:sp>
      <p:sp>
        <p:nvSpPr>
          <p:cNvPr id="13" name="Rectángulo: esquinas redondeadas 12">
            <a:hlinkClick r:id="rId9" action="ppaction://hlinksldjump"/>
            <a:extLst>
              <a:ext uri="{FF2B5EF4-FFF2-40B4-BE49-F238E27FC236}">
                <a16:creationId xmlns:a16="http://schemas.microsoft.com/office/drawing/2014/main" id="{E2A3E743-90D7-45DF-9D2D-12D386E3EA0B}"/>
              </a:ext>
            </a:extLst>
          </p:cNvPr>
          <p:cNvSpPr/>
          <p:nvPr/>
        </p:nvSpPr>
        <p:spPr>
          <a:xfrm>
            <a:off x="4457700" y="5281076"/>
            <a:ext cx="6553200" cy="39672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h) Universales e i) Busilis del hacer y de la teoría del cambio</a:t>
            </a:r>
          </a:p>
        </p:txBody>
      </p:sp>
      <p:sp>
        <p:nvSpPr>
          <p:cNvPr id="16" name="Rectángulo: esquinas redondeadas 15">
            <a:hlinkClick r:id="rId10" action="ppaction://hlinksldjump"/>
            <a:extLst>
              <a:ext uri="{FF2B5EF4-FFF2-40B4-BE49-F238E27FC236}">
                <a16:creationId xmlns:a16="http://schemas.microsoft.com/office/drawing/2014/main" id="{44200A85-B29C-4010-ACE0-1106AF3A9CF1}"/>
              </a:ext>
            </a:extLst>
          </p:cNvPr>
          <p:cNvSpPr/>
          <p:nvPr/>
        </p:nvSpPr>
        <p:spPr>
          <a:xfrm>
            <a:off x="4457700" y="5708809"/>
            <a:ext cx="6553200" cy="48653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j) Matriz de consistencia del programa por auditar: Propuesta de hilos conductores que guiarán la revisión</a:t>
            </a:r>
          </a:p>
        </p:txBody>
      </p:sp>
      <p:sp>
        <p:nvSpPr>
          <p:cNvPr id="18" name="Rectángulo 17">
            <a:extLst>
              <a:ext uri="{FF2B5EF4-FFF2-40B4-BE49-F238E27FC236}">
                <a16:creationId xmlns:a16="http://schemas.microsoft.com/office/drawing/2014/main" id="{A188EA2A-318E-48D8-AADC-C63B9A174737}"/>
              </a:ext>
            </a:extLst>
          </p:cNvPr>
          <p:cNvSpPr/>
          <p:nvPr/>
        </p:nvSpPr>
        <p:spPr>
          <a:xfrm>
            <a:off x="570338" y="264236"/>
            <a:ext cx="535723" cy="923330"/>
          </a:xfrm>
          <a:prstGeom prst="rect">
            <a:avLst/>
          </a:prstGeom>
          <a:noFill/>
          <a:ln>
            <a:solidFill>
              <a:srgbClr val="00B050"/>
            </a:solidFill>
          </a:ln>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4</a:t>
            </a:r>
          </a:p>
        </p:txBody>
      </p:sp>
    </p:spTree>
    <p:extLst>
      <p:ext uri="{BB962C8B-B14F-4D97-AF65-F5344CB8AC3E}">
        <p14:creationId xmlns:p14="http://schemas.microsoft.com/office/powerpoint/2010/main" val="3851416589"/>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0D176-04C0-4D54-9752-AA7A411DBC7B}"/>
              </a:ext>
            </a:extLst>
          </p:cNvPr>
          <p:cNvSpPr>
            <a:spLocks noGrp="1"/>
          </p:cNvSpPr>
          <p:nvPr>
            <p:ph type="title"/>
          </p:nvPr>
        </p:nvSpPr>
        <p:spPr>
          <a:xfrm>
            <a:off x="838200" y="365125"/>
            <a:ext cx="10515600" cy="663575"/>
          </a:xfrm>
        </p:spPr>
        <p:txBody>
          <a:bodyPr>
            <a:normAutofit/>
          </a:bodyPr>
          <a:lstStyle/>
          <a:p>
            <a:pPr algn="ctr"/>
            <a:r>
              <a:rPr lang="es-MX" sz="2800" b="1" dirty="0"/>
              <a:t>Propuesta de diseño de la auditoría</a:t>
            </a:r>
          </a:p>
        </p:txBody>
      </p:sp>
      <p:sp>
        <p:nvSpPr>
          <p:cNvPr id="4" name="Rectángulo: esquinas redondeadas 3">
            <a:extLst>
              <a:ext uri="{FF2B5EF4-FFF2-40B4-BE49-F238E27FC236}">
                <a16:creationId xmlns:a16="http://schemas.microsoft.com/office/drawing/2014/main" id="{942F1196-58E6-448D-8831-6162EEE8ED3D}"/>
              </a:ext>
            </a:extLst>
          </p:cNvPr>
          <p:cNvSpPr/>
          <p:nvPr/>
        </p:nvSpPr>
        <p:spPr>
          <a:xfrm>
            <a:off x="1391284" y="2801260"/>
            <a:ext cx="2040340" cy="15040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Propuesta de diseño</a:t>
            </a:r>
            <a:endParaRPr lang="es-MX" dirty="0">
              <a:solidFill>
                <a:schemeClr val="bg1"/>
              </a:solidFill>
            </a:endParaRPr>
          </a:p>
        </p:txBody>
      </p:sp>
      <p:sp>
        <p:nvSpPr>
          <p:cNvPr id="5" name="Abrir llave 4">
            <a:extLst>
              <a:ext uri="{FF2B5EF4-FFF2-40B4-BE49-F238E27FC236}">
                <a16:creationId xmlns:a16="http://schemas.microsoft.com/office/drawing/2014/main" id="{57F56D4B-6391-4955-AF71-81FE3A42EC7A}"/>
              </a:ext>
            </a:extLst>
          </p:cNvPr>
          <p:cNvSpPr/>
          <p:nvPr/>
        </p:nvSpPr>
        <p:spPr>
          <a:xfrm>
            <a:off x="3581400" y="1028700"/>
            <a:ext cx="1390650" cy="5619749"/>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esquinas redondeadas 5">
            <a:hlinkClick r:id="rId2" action="ppaction://hlinksldjump"/>
            <a:extLst>
              <a:ext uri="{FF2B5EF4-FFF2-40B4-BE49-F238E27FC236}">
                <a16:creationId xmlns:a16="http://schemas.microsoft.com/office/drawing/2014/main" id="{52FBA2C7-7564-4313-A3D6-A0AF42582A2A}"/>
              </a:ext>
            </a:extLst>
          </p:cNvPr>
          <p:cNvSpPr/>
          <p:nvPr/>
        </p:nvSpPr>
        <p:spPr>
          <a:xfrm>
            <a:off x="4438650" y="1178788"/>
            <a:ext cx="6553200" cy="45965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 Alcance</a:t>
            </a:r>
          </a:p>
        </p:txBody>
      </p:sp>
      <p:sp>
        <p:nvSpPr>
          <p:cNvPr id="8" name="Rectángulo: esquinas redondeadas 7">
            <a:hlinkClick r:id="rId3" action="ppaction://hlinksldjump"/>
            <a:extLst>
              <a:ext uri="{FF2B5EF4-FFF2-40B4-BE49-F238E27FC236}">
                <a16:creationId xmlns:a16="http://schemas.microsoft.com/office/drawing/2014/main" id="{D6F40BDA-3660-4744-87D0-F66DF2C52BFA}"/>
              </a:ext>
            </a:extLst>
          </p:cNvPr>
          <p:cNvSpPr/>
          <p:nvPr/>
        </p:nvSpPr>
        <p:spPr>
          <a:xfrm>
            <a:off x="4438650" y="1750095"/>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 Objetivo de la auditoría</a:t>
            </a:r>
          </a:p>
        </p:txBody>
      </p:sp>
      <p:sp>
        <p:nvSpPr>
          <p:cNvPr id="9" name="Rectángulo: esquinas redondeadas 8">
            <a:hlinkClick r:id="rId4" action="ppaction://hlinksldjump"/>
            <a:extLst>
              <a:ext uri="{FF2B5EF4-FFF2-40B4-BE49-F238E27FC236}">
                <a16:creationId xmlns:a16="http://schemas.microsoft.com/office/drawing/2014/main" id="{1E8AE9B3-97B9-422C-B017-2A909FC46982}"/>
              </a:ext>
            </a:extLst>
          </p:cNvPr>
          <p:cNvSpPr/>
          <p:nvPr/>
        </p:nvSpPr>
        <p:spPr>
          <a:xfrm>
            <a:off x="4438650" y="2285202"/>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 Hipótesis de trabajo</a:t>
            </a:r>
          </a:p>
        </p:txBody>
      </p:sp>
      <p:sp>
        <p:nvSpPr>
          <p:cNvPr id="10" name="Rectángulo: esquinas redondeadas 9">
            <a:extLst>
              <a:ext uri="{FF2B5EF4-FFF2-40B4-BE49-F238E27FC236}">
                <a16:creationId xmlns:a16="http://schemas.microsoft.com/office/drawing/2014/main" id="{0D7F181D-EE6A-4018-A1C2-84F3D5E61FF8}"/>
              </a:ext>
            </a:extLst>
          </p:cNvPr>
          <p:cNvSpPr/>
          <p:nvPr/>
        </p:nvSpPr>
        <p:spPr>
          <a:xfrm>
            <a:off x="4438650" y="2801260"/>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 Consecuencia social esperada</a:t>
            </a:r>
          </a:p>
        </p:txBody>
      </p:sp>
      <p:sp>
        <p:nvSpPr>
          <p:cNvPr id="11" name="Rectángulo: esquinas redondeadas 10">
            <a:extLst>
              <a:ext uri="{FF2B5EF4-FFF2-40B4-BE49-F238E27FC236}">
                <a16:creationId xmlns:a16="http://schemas.microsoft.com/office/drawing/2014/main" id="{18396CCD-BCEF-4EB2-8EB0-8EF09379B5D1}"/>
              </a:ext>
            </a:extLst>
          </p:cNvPr>
          <p:cNvSpPr/>
          <p:nvPr/>
        </p:nvSpPr>
        <p:spPr>
          <a:xfrm>
            <a:off x="4438650" y="3317319"/>
            <a:ext cx="6553200" cy="64310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5. Congruencia entre el busilis, el objetivo de la auditoría y la hipótesis general de trabajo</a:t>
            </a:r>
          </a:p>
        </p:txBody>
      </p:sp>
      <p:sp>
        <p:nvSpPr>
          <p:cNvPr id="12" name="Rectángulo: esquinas redondeadas 11">
            <a:hlinkClick r:id="rId5" action="ppaction://hlinksldjump"/>
            <a:extLst>
              <a:ext uri="{FF2B5EF4-FFF2-40B4-BE49-F238E27FC236}">
                <a16:creationId xmlns:a16="http://schemas.microsoft.com/office/drawing/2014/main" id="{5FC6D953-CBDB-4766-91B3-FB4E0D26F36C}"/>
              </a:ext>
            </a:extLst>
          </p:cNvPr>
          <p:cNvSpPr/>
          <p:nvPr/>
        </p:nvSpPr>
        <p:spPr>
          <a:xfrm>
            <a:off x="4438650" y="4079759"/>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6. Tablas del </a:t>
            </a:r>
            <a:r>
              <a:rPr lang="es-MX" i="1" dirty="0" err="1"/>
              <a:t>Onus</a:t>
            </a:r>
            <a:r>
              <a:rPr lang="es-MX" i="1" dirty="0"/>
              <a:t> Probandi</a:t>
            </a:r>
            <a:endParaRPr lang="es-MX" dirty="0"/>
          </a:p>
        </p:txBody>
      </p:sp>
      <p:sp>
        <p:nvSpPr>
          <p:cNvPr id="13" name="Rectángulo: esquinas redondeadas 12">
            <a:hlinkClick r:id="rId6" action="ppaction://hlinksldjump"/>
            <a:extLst>
              <a:ext uri="{FF2B5EF4-FFF2-40B4-BE49-F238E27FC236}">
                <a16:creationId xmlns:a16="http://schemas.microsoft.com/office/drawing/2014/main" id="{C73B2DA9-EF45-492B-A200-6D898C0F1C96}"/>
              </a:ext>
            </a:extLst>
          </p:cNvPr>
          <p:cNvSpPr/>
          <p:nvPr/>
        </p:nvSpPr>
        <p:spPr>
          <a:xfrm>
            <a:off x="4438650" y="4595818"/>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7. Mapa de la auditoría</a:t>
            </a:r>
          </a:p>
        </p:txBody>
      </p:sp>
      <p:sp>
        <p:nvSpPr>
          <p:cNvPr id="14" name="Rectángulo: esquinas redondeadas 13">
            <a:extLst>
              <a:ext uri="{FF2B5EF4-FFF2-40B4-BE49-F238E27FC236}">
                <a16:creationId xmlns:a16="http://schemas.microsoft.com/office/drawing/2014/main" id="{30946580-EB25-4313-9E2D-A8541DCB29F4}"/>
              </a:ext>
            </a:extLst>
          </p:cNvPr>
          <p:cNvSpPr/>
          <p:nvPr/>
        </p:nvSpPr>
        <p:spPr>
          <a:xfrm>
            <a:off x="4438650" y="5111877"/>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8. Programa de trabajo</a:t>
            </a:r>
          </a:p>
        </p:txBody>
      </p:sp>
      <p:sp>
        <p:nvSpPr>
          <p:cNvPr id="15" name="Rectángulo: esquinas redondeadas 14">
            <a:extLst>
              <a:ext uri="{FF2B5EF4-FFF2-40B4-BE49-F238E27FC236}">
                <a16:creationId xmlns:a16="http://schemas.microsoft.com/office/drawing/2014/main" id="{2A440330-38FC-456D-B803-4819EFCDAFAA}"/>
              </a:ext>
            </a:extLst>
          </p:cNvPr>
          <p:cNvSpPr/>
          <p:nvPr/>
        </p:nvSpPr>
        <p:spPr>
          <a:xfrm>
            <a:off x="4438650" y="5627936"/>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9. Integración del equipo auditor</a:t>
            </a:r>
          </a:p>
        </p:txBody>
      </p:sp>
      <p:sp>
        <p:nvSpPr>
          <p:cNvPr id="16" name="Rectángulo: esquinas redondeadas 15">
            <a:extLst>
              <a:ext uri="{FF2B5EF4-FFF2-40B4-BE49-F238E27FC236}">
                <a16:creationId xmlns:a16="http://schemas.microsoft.com/office/drawing/2014/main" id="{F956767E-26CA-4644-9E1E-B78C48C4380C}"/>
              </a:ext>
            </a:extLst>
          </p:cNvPr>
          <p:cNvSpPr/>
          <p:nvPr/>
        </p:nvSpPr>
        <p:spPr>
          <a:xfrm>
            <a:off x="4438650" y="6143995"/>
            <a:ext cx="6553200" cy="3967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10. Manifestación de no existencia de conflicto de intereses</a:t>
            </a:r>
          </a:p>
        </p:txBody>
      </p:sp>
    </p:spTree>
    <p:extLst>
      <p:ext uri="{BB962C8B-B14F-4D97-AF65-F5344CB8AC3E}">
        <p14:creationId xmlns:p14="http://schemas.microsoft.com/office/powerpoint/2010/main" val="1500194958"/>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D4F579F-A36D-41D3-A980-485A81B67FEF}"/>
              </a:ext>
            </a:extLst>
          </p:cNvPr>
          <p:cNvSpPr>
            <a:spLocks noGrp="1"/>
          </p:cNvSpPr>
          <p:nvPr>
            <p:ph type="sldNum" sz="quarter" idx="2"/>
          </p:nvPr>
        </p:nvSpPr>
        <p:spPr/>
        <p:txBody>
          <a:bodyPr/>
          <a:lstStyle/>
          <a:p>
            <a:fld id="{86CB4B4D-7CA3-9044-876B-883B54F8677D}" type="slidenum">
              <a:rPr lang="es-MX" smtClean="0"/>
              <a:t>78</a:t>
            </a:fld>
            <a:endParaRPr lang="es-MX"/>
          </a:p>
        </p:txBody>
      </p:sp>
      <p:pic>
        <p:nvPicPr>
          <p:cNvPr id="7" name="Imagen 6">
            <a:extLst>
              <a:ext uri="{FF2B5EF4-FFF2-40B4-BE49-F238E27FC236}">
                <a16:creationId xmlns:a16="http://schemas.microsoft.com/office/drawing/2014/main" id="{49B33F71-B62C-4855-9295-D2B70D76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532" y="1342142"/>
            <a:ext cx="4686180" cy="3728116"/>
          </a:xfrm>
          <a:prstGeom prst="rect">
            <a:avLst/>
          </a:prstGeom>
        </p:spPr>
      </p:pic>
      <p:sp>
        <p:nvSpPr>
          <p:cNvPr id="8" name="Rectángulo 7">
            <a:extLst>
              <a:ext uri="{FF2B5EF4-FFF2-40B4-BE49-F238E27FC236}">
                <a16:creationId xmlns:a16="http://schemas.microsoft.com/office/drawing/2014/main" id="{641A9093-391E-42B1-AA2B-300F4BD828B0}"/>
              </a:ext>
            </a:extLst>
          </p:cNvPr>
          <p:cNvSpPr/>
          <p:nvPr/>
        </p:nvSpPr>
        <p:spPr>
          <a:xfrm>
            <a:off x="4572000" y="4865615"/>
            <a:ext cx="2751589" cy="293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60645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02B76ED-09F5-4B0A-9281-C524681F191E}"/>
              </a:ext>
            </a:extLst>
          </p:cNvPr>
          <p:cNvSpPr>
            <a:spLocks noGrp="1"/>
          </p:cNvSpPr>
          <p:nvPr>
            <p:ph type="sldNum" sz="quarter" idx="2"/>
          </p:nvPr>
        </p:nvSpPr>
        <p:spPr/>
        <p:txBody>
          <a:bodyPr/>
          <a:lstStyle/>
          <a:p>
            <a:fld id="{86CB4B4D-7CA3-9044-876B-883B54F8677D}" type="slidenum">
              <a:rPr lang="es-MX" smtClean="0"/>
              <a:t>8</a:t>
            </a:fld>
            <a:endParaRPr lang="es-MX"/>
          </a:p>
        </p:txBody>
      </p:sp>
      <p:sp>
        <p:nvSpPr>
          <p:cNvPr id="5" name="Rectángulo 4">
            <a:extLst>
              <a:ext uri="{FF2B5EF4-FFF2-40B4-BE49-F238E27FC236}">
                <a16:creationId xmlns:a16="http://schemas.microsoft.com/office/drawing/2014/main" id="{7845911A-3F41-4D7A-884A-DDEE84C7A254}"/>
              </a:ext>
            </a:extLst>
          </p:cNvPr>
          <p:cNvSpPr/>
          <p:nvPr/>
        </p:nvSpPr>
        <p:spPr>
          <a:xfrm>
            <a:off x="966009" y="3053426"/>
            <a:ext cx="10387792" cy="1295868"/>
          </a:xfrm>
          <a:prstGeom prst="rect">
            <a:avLst/>
          </a:prstGeom>
        </p:spPr>
        <p:txBody>
          <a:bodyPr wrap="square">
            <a:spAutoFit/>
          </a:bodyPr>
          <a:lstStyle/>
          <a:p>
            <a:pPr algn="just">
              <a:lnSpc>
                <a:spcPct val="150000"/>
              </a:lnSpc>
            </a:pPr>
            <a:r>
              <a:rPr lang="es-MX" dirty="0"/>
              <a:t>Implica, además, </a:t>
            </a:r>
            <a:r>
              <a:rPr lang="es-MX" dirty="0">
                <a:solidFill>
                  <a:srgbClr val="FF0000"/>
                </a:solidFill>
              </a:rPr>
              <a:t>controlar</a:t>
            </a:r>
            <a:r>
              <a:rPr lang="es-MX" dirty="0"/>
              <a:t> las actividades del Estado para </a:t>
            </a:r>
            <a:r>
              <a:rPr lang="es-MX" dirty="0">
                <a:solidFill>
                  <a:srgbClr val="FF0000"/>
                </a:solidFill>
              </a:rPr>
              <a:t>confirmar</a:t>
            </a:r>
            <a:r>
              <a:rPr lang="es-MX" dirty="0"/>
              <a:t> que los recursos se administraron con eficiencia, eficacia, economía, transparencia y honradez para alcanzar los objetivos a los que están destinados</a:t>
            </a:r>
          </a:p>
        </p:txBody>
      </p:sp>
      <p:sp>
        <p:nvSpPr>
          <p:cNvPr id="6" name="Rectángulo 5">
            <a:extLst>
              <a:ext uri="{FF2B5EF4-FFF2-40B4-BE49-F238E27FC236}">
                <a16:creationId xmlns:a16="http://schemas.microsoft.com/office/drawing/2014/main" id="{0FBE4592-A5F0-4538-BBB6-17CF539F3F6C}"/>
              </a:ext>
            </a:extLst>
          </p:cNvPr>
          <p:cNvSpPr/>
          <p:nvPr/>
        </p:nvSpPr>
        <p:spPr>
          <a:xfrm>
            <a:off x="966009" y="1176682"/>
            <a:ext cx="10458280" cy="1295868"/>
          </a:xfrm>
          <a:prstGeom prst="rect">
            <a:avLst/>
          </a:prstGeom>
        </p:spPr>
        <p:txBody>
          <a:bodyPr wrap="square">
            <a:spAutoFit/>
          </a:bodyPr>
          <a:lstStyle/>
          <a:p>
            <a:pPr algn="just">
              <a:lnSpc>
                <a:spcPct val="150000"/>
              </a:lnSpc>
            </a:pPr>
            <a:r>
              <a:rPr lang="es-MX" dirty="0"/>
              <a:t>Sus objetivos consisten en </a:t>
            </a:r>
            <a:r>
              <a:rPr lang="es-MX" dirty="0">
                <a:solidFill>
                  <a:srgbClr val="FF0000"/>
                </a:solidFill>
              </a:rPr>
              <a:t>verificar</a:t>
            </a:r>
            <a:r>
              <a:rPr lang="es-MX" dirty="0"/>
              <a:t> si la actuación de los servidores públicos se ajustó a derecho, </a:t>
            </a:r>
            <a:r>
              <a:rPr lang="es-MX" dirty="0">
                <a:solidFill>
                  <a:srgbClr val="FF0000"/>
                </a:solidFill>
              </a:rPr>
              <a:t>evaluar</a:t>
            </a:r>
            <a:r>
              <a:rPr lang="es-MX" dirty="0"/>
              <a:t> los resultados, </a:t>
            </a:r>
            <a:r>
              <a:rPr lang="es-MX" dirty="0">
                <a:solidFill>
                  <a:srgbClr val="FF0000"/>
                </a:solidFill>
              </a:rPr>
              <a:t>impedir</a:t>
            </a:r>
            <a:r>
              <a:rPr lang="es-MX" dirty="0"/>
              <a:t> la discrecionalidad en la administración pública, y </a:t>
            </a:r>
            <a:r>
              <a:rPr lang="es-MX" dirty="0">
                <a:solidFill>
                  <a:srgbClr val="FF0000"/>
                </a:solidFill>
              </a:rPr>
              <a:t>exigir</a:t>
            </a:r>
            <a:r>
              <a:rPr lang="es-MX" dirty="0"/>
              <a:t>, a todo aquel que ha ejercido una función pública y ha administrado recursos públicos, la </a:t>
            </a:r>
            <a:r>
              <a:rPr lang="es-MX" dirty="0">
                <a:solidFill>
                  <a:srgbClr val="FF0000"/>
                </a:solidFill>
              </a:rPr>
              <a:t>responsabilidad</a:t>
            </a:r>
            <a:r>
              <a:rPr lang="es-MX" dirty="0"/>
              <a:t> inherente a ese ejercicio.</a:t>
            </a:r>
          </a:p>
        </p:txBody>
      </p:sp>
    </p:spTree>
    <p:extLst>
      <p:ext uri="{BB962C8B-B14F-4D97-AF65-F5344CB8AC3E}">
        <p14:creationId xmlns:p14="http://schemas.microsoft.com/office/powerpoint/2010/main" val="35647107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E597182-5492-4E7A-84AB-20C66A83273E}"/>
              </a:ext>
            </a:extLst>
          </p:cNvPr>
          <p:cNvSpPr>
            <a:spLocks noGrp="1"/>
          </p:cNvSpPr>
          <p:nvPr>
            <p:ph type="sldNum" sz="quarter" idx="2"/>
          </p:nvPr>
        </p:nvSpPr>
        <p:spPr/>
        <p:txBody>
          <a:bodyPr/>
          <a:lstStyle/>
          <a:p>
            <a:fld id="{86CB4B4D-7CA3-9044-876B-883B54F8677D}" type="slidenum">
              <a:rPr lang="es-MX" smtClean="0"/>
              <a:t>9</a:t>
            </a:fld>
            <a:endParaRPr lang="es-MX"/>
          </a:p>
        </p:txBody>
      </p:sp>
      <p:sp>
        <p:nvSpPr>
          <p:cNvPr id="5" name="Rectángulo 4">
            <a:extLst>
              <a:ext uri="{FF2B5EF4-FFF2-40B4-BE49-F238E27FC236}">
                <a16:creationId xmlns:a16="http://schemas.microsoft.com/office/drawing/2014/main" id="{DB7E4680-6A5D-468E-921E-E4F3061E046B}"/>
              </a:ext>
            </a:extLst>
          </p:cNvPr>
          <p:cNvSpPr/>
          <p:nvPr/>
        </p:nvSpPr>
        <p:spPr>
          <a:xfrm>
            <a:off x="914488" y="843677"/>
            <a:ext cx="10307321" cy="3788858"/>
          </a:xfrm>
          <a:prstGeom prst="rect">
            <a:avLst/>
          </a:prstGeom>
        </p:spPr>
        <p:txBody>
          <a:bodyPr wrap="square">
            <a:spAutoFit/>
          </a:bodyPr>
          <a:lstStyle/>
          <a:p>
            <a:pPr algn="just">
              <a:lnSpc>
                <a:spcPct val="150000"/>
              </a:lnSpc>
            </a:pPr>
            <a:r>
              <a:rPr lang="es-MX" b="1" dirty="0"/>
              <a:t>Visita</a:t>
            </a:r>
            <a:r>
              <a:rPr lang="es-MX" dirty="0"/>
              <a:t>: La que consiste en revisar las operaciones en proceso, sean de adquisiciones o de obra. </a:t>
            </a:r>
            <a:r>
              <a:rPr lang="es-MX" dirty="0">
                <a:solidFill>
                  <a:srgbClr val="FF0000"/>
                </a:solidFill>
              </a:rPr>
              <a:t>Tiene un carácter preventivo o correctivo</a:t>
            </a:r>
            <a:r>
              <a:rPr lang="es-MX" dirty="0"/>
              <a:t>, a efecto de proponer acciones para solucionar de manera expedita posibles problemáticas detectadas en alguna de las etapas de los procesos. Se busca verificar, en las instalaciones de las instituciones fiscalizadas o en las oficinas de la Secretaría, que las operaciones; la organización; el funcionamiento; los procesos; el control interno; la administración de riesgos, y los sistemas de información de las dependencias, sus órganos desconcentrados, y entidades de la APF, cumplen con las disposiciones legales y normativas que las rigen. </a:t>
            </a:r>
            <a:r>
              <a:rPr lang="es-MX" dirty="0">
                <a:solidFill>
                  <a:srgbClr val="FF0000"/>
                </a:solidFill>
              </a:rPr>
              <a:t>Las visitas pueden ser de varios tipos: de control interno, de inspección, de mejora, de supervisión, así como de supervisión, evaluación y validación de información</a:t>
            </a:r>
            <a:r>
              <a:rPr lang="es-MX" dirty="0"/>
              <a:t>. A continuación, se asienta su definición:</a:t>
            </a:r>
          </a:p>
        </p:txBody>
      </p:sp>
    </p:spTree>
    <p:extLst>
      <p:ext uri="{BB962C8B-B14F-4D97-AF65-F5344CB8AC3E}">
        <p14:creationId xmlns:p14="http://schemas.microsoft.com/office/powerpoint/2010/main" val="2316932966"/>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28349</TotalTime>
  <Words>5445</Words>
  <Application>Microsoft Office PowerPoint</Application>
  <PresentationFormat>Panorámica</PresentationFormat>
  <Paragraphs>726</Paragraphs>
  <Slides>78</Slides>
  <Notes>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78</vt:i4>
      </vt:variant>
    </vt:vector>
  </HeadingPairs>
  <TitlesOfParts>
    <vt:vector size="91" baseType="lpstr">
      <vt:lpstr>Arial</vt:lpstr>
      <vt:lpstr>Calibri</vt:lpstr>
      <vt:lpstr>Calibri Light</vt:lpstr>
      <vt:lpstr>Courier New</vt:lpstr>
      <vt:lpstr>Helvetica</vt:lpstr>
      <vt:lpstr>Montserrat</vt:lpstr>
      <vt:lpstr>Montserrat Medium</vt:lpstr>
      <vt:lpstr>Montserrat Regular</vt:lpstr>
      <vt:lpstr>Montserrat SemiBold</vt:lpstr>
      <vt:lpstr>Symbol</vt:lpstr>
      <vt:lpstr>Times New Roman</vt:lpstr>
      <vt:lpstr>Wingdings</vt:lpstr>
      <vt:lpstr>Tema de Office</vt:lpstr>
      <vt:lpstr>Auditoría de Desempeño (AD)</vt:lpstr>
      <vt:lpstr>Actividad no. 8</vt:lpstr>
      <vt:lpstr>Acto de fiscalización</vt:lpstr>
      <vt:lpstr>Presentación de PowerPoint</vt:lpstr>
      <vt:lpstr>Tipos de actos de fiscalización</vt:lpstr>
      <vt:lpstr>Definición de actos de fiscalización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Tipos de auditoría</vt:lpstr>
      <vt:lpstr>Presentación de PowerPoint</vt:lpstr>
      <vt:lpstr>Presentación de PowerPoint</vt:lpstr>
      <vt:lpstr>Presentación de PowerPoint</vt:lpstr>
      <vt:lpstr>3.1. Normatividad</vt:lpstr>
      <vt:lpstr>Presentación de PowerPoint</vt:lpstr>
      <vt:lpstr>Presentación de PowerPoint</vt:lpstr>
      <vt:lpstr>Presentación de PowerPoint</vt:lpstr>
      <vt:lpstr>Presentación de PowerPoint</vt:lpstr>
      <vt:lpstr>Actividad no. 9</vt:lpstr>
      <vt:lpstr>Presentación de PowerPoint</vt:lpstr>
      <vt:lpstr>3.2. Taller de riesgos</vt:lpstr>
      <vt:lpstr>¿Qué son los  riesgos?</vt:lpstr>
      <vt:lpstr>Riesgo de auditoría</vt:lpstr>
      <vt:lpstr>OBSTÁCULOS</vt:lpstr>
      <vt:lpstr>Administración de Riesgos Institucionales</vt:lpstr>
      <vt:lpstr>Clasificación de los riesgos</vt:lpstr>
      <vt:lpstr>Actitud frente al Riesgo</vt:lpstr>
      <vt:lpstr>Control Interno</vt:lpstr>
      <vt:lpstr>Control Interno</vt:lpstr>
      <vt:lpstr>Clasificación del Control Interno</vt:lpstr>
      <vt:lpstr>Ubicación de controles</vt:lpstr>
      <vt:lpstr>Control Interno y riesgos</vt:lpstr>
      <vt:lpstr>Presentación de PowerPoint</vt:lpstr>
      <vt:lpstr>Presentación de PowerPoint</vt:lpstr>
      <vt:lpstr>Presentación de PowerPoint</vt:lpstr>
      <vt:lpstr>Presentación de PowerPoint</vt:lpstr>
      <vt:lpstr>Presentación de PowerPoint</vt:lpstr>
      <vt:lpstr>Presentación de PowerPoint</vt:lpstr>
      <vt:lpstr>Procesos</vt:lpstr>
      <vt:lpstr>Presentación de PowerPoint</vt:lpstr>
      <vt:lpstr>Actividad no. 10 </vt:lpstr>
      <vt:lpstr>TAREA no. 2</vt:lpstr>
      <vt:lpstr>Manual Administrativo de Aplicación General en materia de Control Interno</vt:lpstr>
      <vt:lpstr>Evaluación  de riesgos</vt:lpstr>
      <vt:lpstr>Presentación de PowerPoint</vt:lpstr>
      <vt:lpstr>Valoración del grado de impacto</vt:lpstr>
      <vt:lpstr>Valoración de la probabilidad de ocurrencia</vt:lpstr>
      <vt:lpstr>Presentación de PowerPoint</vt:lpstr>
      <vt:lpstr>Actividad no. 11</vt:lpstr>
      <vt:lpstr>Resumen PAF</vt:lpstr>
      <vt:lpstr>Presentación de PowerPoint</vt:lpstr>
      <vt:lpstr>DGRPF art. 8</vt:lpstr>
      <vt:lpstr>Presentación de PowerPoint</vt:lpstr>
      <vt:lpstr>Fuentes de información</vt:lpstr>
      <vt:lpstr>Criterios para el análisis de la información</vt:lpstr>
      <vt:lpstr>Criterios de  selección</vt:lpstr>
      <vt:lpstr>Importancia</vt:lpstr>
      <vt:lpstr>Pertinencia</vt:lpstr>
      <vt:lpstr>Factibilidad</vt:lpstr>
      <vt:lpstr>Presentación de PowerPoint</vt:lpstr>
      <vt:lpstr>Presentación de PowerPoint</vt:lpstr>
      <vt:lpstr>Presentación de PowerPoint</vt:lpstr>
      <vt:lpstr>Identificación de Riesgos</vt:lpstr>
      <vt:lpstr>Presentación de PowerPoint</vt:lpstr>
      <vt:lpstr>Presentación de PowerPoint</vt:lpstr>
      <vt:lpstr>Presentación de PowerPoint</vt:lpstr>
      <vt:lpstr>Riesgos identificados por el OIC – Objetivo 1</vt:lpstr>
      <vt:lpstr>Presentación de PowerPoint</vt:lpstr>
      <vt:lpstr>3.3. Seguimiento y administración PAF</vt:lpstr>
      <vt:lpstr>Presentación de PowerPoint</vt:lpstr>
      <vt:lpstr>Tarea 2</vt:lpstr>
      <vt:lpstr>Elaborar Proyecto de investigación o Auditina (Documento metodológico que muestra la comprensión del tema y la propuesta de diseño de la auditoría)</vt:lpstr>
      <vt:lpstr>Propuesta de diseño de la auditoría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Seguimiento de Acuerdos</dc:title>
  <dc:creator>Fernando Moran Gonzalez</dc:creator>
  <cp:lastModifiedBy>liceagafernando@gmail.com</cp:lastModifiedBy>
  <cp:revision>768</cp:revision>
  <cp:lastPrinted>2022-07-13T17:35:54Z</cp:lastPrinted>
  <dcterms:modified xsi:type="dcterms:W3CDTF">2023-09-12T15:03:42Z</dcterms:modified>
</cp:coreProperties>
</file>